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6"/>
  </p:notesMasterIdLst>
  <p:handoutMasterIdLst>
    <p:handoutMasterId r:id="rId37"/>
  </p:handoutMasterIdLst>
  <p:sldIdLst>
    <p:sldId id="277" r:id="rId2"/>
    <p:sldId id="257" r:id="rId3"/>
    <p:sldId id="262" r:id="rId4"/>
    <p:sldId id="263" r:id="rId5"/>
    <p:sldId id="278" r:id="rId6"/>
    <p:sldId id="266" r:id="rId7"/>
    <p:sldId id="327" r:id="rId8"/>
    <p:sldId id="268" r:id="rId9"/>
    <p:sldId id="288" r:id="rId10"/>
    <p:sldId id="291" r:id="rId11"/>
    <p:sldId id="279" r:id="rId12"/>
    <p:sldId id="289" r:id="rId13"/>
    <p:sldId id="261" r:id="rId14"/>
    <p:sldId id="296" r:id="rId15"/>
    <p:sldId id="297" r:id="rId16"/>
    <p:sldId id="329" r:id="rId17"/>
    <p:sldId id="298" r:id="rId18"/>
    <p:sldId id="325" r:id="rId19"/>
    <p:sldId id="326" r:id="rId20"/>
    <p:sldId id="299" r:id="rId21"/>
    <p:sldId id="300" r:id="rId22"/>
    <p:sldId id="273" r:id="rId23"/>
    <p:sldId id="302" r:id="rId24"/>
    <p:sldId id="303" r:id="rId25"/>
    <p:sldId id="304" r:id="rId26"/>
    <p:sldId id="305" r:id="rId27"/>
    <p:sldId id="314" r:id="rId28"/>
    <p:sldId id="316" r:id="rId29"/>
    <p:sldId id="318" r:id="rId30"/>
    <p:sldId id="324" r:id="rId31"/>
    <p:sldId id="320" r:id="rId32"/>
    <p:sldId id="274" r:id="rId33"/>
    <p:sldId id="301" r:id="rId34"/>
    <p:sldId id="275" r:id="rId35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113" autoAdjust="0"/>
    <p:restoredTop sz="94629" autoAdjust="0"/>
  </p:normalViewPr>
  <p:slideViewPr>
    <p:cSldViewPr>
      <p:cViewPr>
        <p:scale>
          <a:sx n="100" d="100"/>
          <a:sy n="100" d="100"/>
        </p:scale>
        <p:origin x="-2802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774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61201-4DDC-434B-8D3F-65B63268FB96}" type="datetimeFigureOut">
              <a:rPr lang="cs-CZ" smtClean="0"/>
              <a:t>31.5.2019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1E64FA-E77A-4055-ADF4-5F9CAAF69D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332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876BD-624B-435E-B8F1-63D551FD6618}" type="datetimeFigureOut">
              <a:rPr lang="cs-CZ" smtClean="0"/>
              <a:t>31.5.2019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170842-CC09-4764-8865-8A3CBABF7B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983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70842-CC09-4764-8865-8A3CBABF7BD6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68497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70842-CC09-4764-8865-8A3CBABF7BD6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77736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70842-CC09-4764-8865-8A3CBABF7BD6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9978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70842-CC09-4764-8865-8A3CBABF7BD6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5622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70842-CC09-4764-8865-8A3CBABF7BD6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22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70842-CC09-4764-8865-8A3CBABF7BD6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9002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70842-CC09-4764-8865-8A3CBABF7BD6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35566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70842-CC09-4764-8865-8A3CBABF7BD6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0499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70842-CC09-4764-8865-8A3CBABF7BD6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66855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70842-CC09-4764-8865-8A3CBABF7BD6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39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70842-CC09-4764-8865-8A3CBABF7BD6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163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70842-CC09-4764-8865-8A3CBABF7BD6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782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70842-CC09-4764-8865-8A3CBABF7BD6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54921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70842-CC09-4764-8865-8A3CBABF7BD6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9079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70842-CC09-4764-8865-8A3CBABF7BD6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7060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70842-CC09-4764-8865-8A3CBABF7BD6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70231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70842-CC09-4764-8865-8A3CBABF7BD6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0267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70842-CC09-4764-8865-8A3CBABF7BD6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7789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70842-CC09-4764-8865-8A3CBABF7BD6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09941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70842-CC09-4764-8865-8A3CBABF7BD6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01828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70842-CC09-4764-8865-8A3CBABF7BD6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76934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70842-CC09-4764-8865-8A3CBABF7BD6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46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70842-CC09-4764-8865-8A3CBABF7BD6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13780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70842-CC09-4764-8865-8A3CBABF7BD6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13766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70842-CC09-4764-8865-8A3CBABF7BD6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30777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70842-CC09-4764-8865-8A3CBABF7BD6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6060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70842-CC09-4764-8865-8A3CBABF7BD6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6983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70842-CC09-4764-8865-8A3CBABF7BD6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066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70842-CC09-4764-8865-8A3CBABF7BD6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236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70842-CC09-4764-8865-8A3CBABF7BD6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4044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70842-CC09-4764-8865-8A3CBABF7BD6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1705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70842-CC09-4764-8865-8A3CBABF7BD6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11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E0787-4D47-4CC4-9DED-1EBDB8DA45B0}" type="datetime1">
              <a:rPr lang="cs-CZ" smtClean="0"/>
              <a:t>31.5.2019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62D81-6023-4D94-869B-85FE8F3A2F1E}" type="datetime1">
              <a:rPr lang="cs-CZ" smtClean="0"/>
              <a:t>31.5.2019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80EB4-638B-4EBF-B41B-0107ED64857D}" type="datetime1">
              <a:rPr lang="cs-CZ" smtClean="0"/>
              <a:t>31.5.2019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4B307-FAE3-4435-9EBD-388A645E3D41}" type="datetime1">
              <a:rPr lang="cs-CZ" smtClean="0"/>
              <a:t>31.5.2019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63738-EDC5-4F6B-8A9B-0A4D9864F8FD}" type="datetime1">
              <a:rPr lang="cs-CZ" smtClean="0"/>
              <a:t>31.5.2019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58ED3-1BFA-4722-A05E-B49FC7E927A6}" type="datetime1">
              <a:rPr lang="cs-CZ" smtClean="0"/>
              <a:t>31.5.2019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69308-D3B0-40FF-8EC3-B9F352880853}" type="datetime1">
              <a:rPr lang="cs-CZ" smtClean="0"/>
              <a:t>31.5.2019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22ECD-01A3-4F9F-ABCE-9F66629C0749}" type="datetime1">
              <a:rPr lang="cs-CZ" smtClean="0"/>
              <a:t>31.5.2019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60AB5-C103-4BCA-A01B-F87F759A580F}" type="datetime1">
              <a:rPr lang="cs-CZ" smtClean="0"/>
              <a:t>31.5.2019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C6680-D18D-4C25-8165-7CB1A51A9BDF}" type="datetime1">
              <a:rPr lang="cs-CZ" smtClean="0"/>
              <a:t>31.5.2019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8876C-B248-4E2E-AC12-0F9EE2800061}" type="datetime1">
              <a:rPr lang="cs-CZ" smtClean="0"/>
              <a:t>31.5.2019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DF6B42B-22CF-458C-BAA8-7D29F6761E7B}" type="datetime1">
              <a:rPr lang="cs-CZ" smtClean="0"/>
              <a:t>31.5.2019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85959E3-5675-46FC-8DE9-75FF9D5208DE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odnanskaryba.eu/mas/irop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publicita.dotaceeu.cz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msmt.cz/strukturalni-fondy1/pravidla-pro-publicitu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seu.mssf.cz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seu.mssf.cz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microsoft.com/getsilverlight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p.mmr.cz/cs/Vyzvy/Seznam/Vyzva-c-68-Zvysovani-kvality-a-dostupnosti-Infrast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vodnanskaryba.eu/zet/File/stahovani/uzivatelska_prirucka_zpracovani-zadosti-v-is_kp14_v1.8-.pdf" TargetMode="External"/><Relationship Id="rId5" Type="http://schemas.openxmlformats.org/officeDocument/2006/relationships/hyperlink" Target="https://www.vodnanskaryba.eu/zet/File/drop/strategie_clld_-_verze_5-1501568185.pdf" TargetMode="External"/><Relationship Id="rId4" Type="http://schemas.openxmlformats.org/officeDocument/2006/relationships/hyperlink" Target="https://www.vodnanskaryba.eu/mas/irop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mailto:rojikova@masvodryba.cz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mailto:cepakova@masvodryba.cz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224136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cs-CZ" sz="4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cs-CZ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1556792"/>
            <a:ext cx="7488832" cy="4032448"/>
          </a:xfrm>
        </p:spPr>
        <p:txBody>
          <a:bodyPr>
            <a:normAutofit fontScale="77500" lnSpcReduction="20000"/>
          </a:bodyPr>
          <a:lstStyle/>
          <a:p>
            <a:endParaRPr lang="cs-CZ" sz="2800" b="1" dirty="0" smtClean="0"/>
          </a:p>
          <a:p>
            <a:r>
              <a:rPr lang="cs-CZ" sz="2800" b="1" dirty="0" smtClean="0">
                <a:solidFill>
                  <a:schemeClr val="tx1"/>
                </a:solidFill>
              </a:rPr>
              <a:t>Seminář </a:t>
            </a:r>
            <a:r>
              <a:rPr lang="cs-CZ" sz="2800" b="1" dirty="0">
                <a:solidFill>
                  <a:schemeClr val="tx1"/>
                </a:solidFill>
              </a:rPr>
              <a:t>pro žadatele a příjemce pro</a:t>
            </a:r>
            <a:endParaRPr lang="cs-CZ" sz="2800" dirty="0">
              <a:solidFill>
                <a:schemeClr val="tx1"/>
              </a:solidFill>
            </a:endParaRPr>
          </a:p>
          <a:p>
            <a:r>
              <a:rPr lang="cs-CZ" sz="2800" b="1" dirty="0">
                <a:solidFill>
                  <a:schemeClr val="tx1"/>
                </a:solidFill>
              </a:rPr>
              <a:t>9</a:t>
            </a:r>
            <a:r>
              <a:rPr lang="cs-CZ" sz="2800" b="1" dirty="0" smtClean="0">
                <a:solidFill>
                  <a:schemeClr val="tx1"/>
                </a:solidFill>
              </a:rPr>
              <a:t>. </a:t>
            </a:r>
            <a:r>
              <a:rPr lang="cs-CZ" sz="2800" b="1" dirty="0">
                <a:solidFill>
                  <a:schemeClr val="tx1"/>
                </a:solidFill>
              </a:rPr>
              <a:t>výzvu k předkládání žádostí o podporu</a:t>
            </a:r>
            <a:endParaRPr lang="cs-CZ" sz="2800" dirty="0">
              <a:solidFill>
                <a:schemeClr val="tx1"/>
              </a:solidFill>
            </a:endParaRPr>
          </a:p>
          <a:p>
            <a:r>
              <a:rPr lang="cs-CZ" sz="2800" b="1" dirty="0">
                <a:solidFill>
                  <a:schemeClr val="tx1"/>
                </a:solidFill>
              </a:rPr>
              <a:t>z Integrovaného regionálního operačního programu</a:t>
            </a:r>
            <a:endParaRPr lang="cs-CZ" sz="2800" dirty="0">
              <a:solidFill>
                <a:schemeClr val="tx1"/>
              </a:solidFill>
            </a:endParaRPr>
          </a:p>
          <a:p>
            <a:r>
              <a:rPr lang="cs-CZ" sz="2800" b="1" dirty="0">
                <a:solidFill>
                  <a:schemeClr val="tx1"/>
                </a:solidFill>
              </a:rPr>
              <a:t> </a:t>
            </a:r>
            <a:endParaRPr lang="cs-CZ" sz="2800" dirty="0">
              <a:solidFill>
                <a:schemeClr val="tx1"/>
              </a:solidFill>
            </a:endParaRPr>
          </a:p>
          <a:p>
            <a:r>
              <a:rPr lang="cs-CZ" sz="2800" b="1" dirty="0">
                <a:solidFill>
                  <a:schemeClr val="tx1"/>
                </a:solidFill>
              </a:rPr>
              <a:t>s názvem</a:t>
            </a:r>
            <a:endParaRPr lang="cs-CZ" sz="2800" dirty="0">
              <a:solidFill>
                <a:schemeClr val="tx1"/>
              </a:solidFill>
            </a:endParaRPr>
          </a:p>
          <a:p>
            <a:r>
              <a:rPr lang="cs-CZ" sz="2800" b="1" dirty="0">
                <a:solidFill>
                  <a:schemeClr val="tx1"/>
                </a:solidFill>
              </a:rPr>
              <a:t>„MAS Vodňanská </a:t>
            </a:r>
            <a:r>
              <a:rPr lang="cs-CZ" sz="2800" b="1" dirty="0" smtClean="0">
                <a:solidFill>
                  <a:schemeClr val="tx1"/>
                </a:solidFill>
              </a:rPr>
              <a:t>ryba, z. s. </a:t>
            </a:r>
            <a:r>
              <a:rPr lang="cs-CZ" sz="2800" b="1" dirty="0">
                <a:solidFill>
                  <a:schemeClr val="tx1"/>
                </a:solidFill>
              </a:rPr>
              <a:t>– IROP – </a:t>
            </a:r>
            <a:r>
              <a:rPr lang="cs-CZ" sz="2800" b="1" dirty="0" smtClean="0">
                <a:solidFill>
                  <a:schemeClr val="tx1"/>
                </a:solidFill>
              </a:rPr>
              <a:t>I</a:t>
            </a:r>
            <a:r>
              <a:rPr lang="cs-CZ" sz="2800" b="1" dirty="0" smtClean="0">
                <a:solidFill>
                  <a:schemeClr val="tx1"/>
                </a:solidFill>
              </a:rPr>
              <a:t>nfrastruktura pro zájmové, neformální celoživotní vzdělávání“</a:t>
            </a:r>
            <a:endParaRPr lang="cs-CZ" sz="2800" dirty="0">
              <a:solidFill>
                <a:schemeClr val="tx1"/>
              </a:solidFill>
            </a:endParaRPr>
          </a:p>
          <a:p>
            <a:r>
              <a:rPr lang="cs-CZ" sz="2800" b="1" dirty="0">
                <a:solidFill>
                  <a:schemeClr val="tx1"/>
                </a:solidFill>
              </a:rPr>
              <a:t> </a:t>
            </a:r>
            <a:endParaRPr lang="cs-CZ" sz="2800" dirty="0">
              <a:solidFill>
                <a:schemeClr val="tx1"/>
              </a:solidFill>
            </a:endParaRPr>
          </a:p>
          <a:p>
            <a:r>
              <a:rPr lang="cs-CZ" sz="2100" dirty="0">
                <a:solidFill>
                  <a:schemeClr val="tx1"/>
                </a:solidFill>
              </a:rPr>
              <a:t>VAZBA NA VÝZVU ŘO IROP Č. </a:t>
            </a:r>
            <a:r>
              <a:rPr lang="cs-CZ" sz="2100" dirty="0" smtClean="0">
                <a:solidFill>
                  <a:schemeClr val="tx1"/>
                </a:solidFill>
              </a:rPr>
              <a:t>68 „ Zvyšování kvality a dostupnost infrastruktury pro vzdělávání a celoživotní učení - </a:t>
            </a:r>
            <a:r>
              <a:rPr lang="cs-CZ" sz="2100" dirty="0">
                <a:solidFill>
                  <a:schemeClr val="tx1"/>
                </a:solidFill>
              </a:rPr>
              <a:t>integrované projekty CLLD“</a:t>
            </a:r>
          </a:p>
          <a:p>
            <a:r>
              <a:rPr lang="cs-CZ" sz="2800" dirty="0"/>
              <a:t> </a:t>
            </a:r>
          </a:p>
          <a:p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Obrázek 3" descr="\\nt1\O\Loga 2014_2020\IROP\Logolinky\RGB\JPG\IROP_CZ_RO_B_C RGB_malý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882" y="476672"/>
            <a:ext cx="4254957" cy="72058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5949280"/>
            <a:ext cx="1878965" cy="69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04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11560" y="2132856"/>
            <a:ext cx="7480341" cy="34506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/>
            </a:r>
            <a:br>
              <a:rPr lang="cs-CZ" sz="1800" dirty="0" smtClean="0"/>
            </a:br>
            <a:r>
              <a:rPr lang="cs-CZ" sz="1800" dirty="0" smtClean="0"/>
              <a:t>Viz </a:t>
            </a:r>
            <a:r>
              <a:rPr lang="cs-CZ" sz="1800" dirty="0"/>
              <a:t>Specifických pravidel pro žadatele a příjemce </a:t>
            </a:r>
            <a:endParaRPr lang="cs-CZ" sz="1800" dirty="0" smtClean="0"/>
          </a:p>
          <a:p>
            <a:pPr marL="0" indent="0" algn="just">
              <a:buNone/>
            </a:pPr>
            <a:endParaRPr lang="cs-CZ" sz="18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kapitola </a:t>
            </a:r>
            <a:r>
              <a:rPr lang="cs-CZ" sz="1800" dirty="0" smtClean="0"/>
              <a:t>3.4.6 </a:t>
            </a:r>
            <a:r>
              <a:rPr lang="cs-CZ" sz="1800" dirty="0" smtClean="0"/>
              <a:t>Způsobilé výdaje (str. </a:t>
            </a:r>
            <a:r>
              <a:rPr lang="cs-CZ" sz="1800" dirty="0" smtClean="0"/>
              <a:t>84-89)</a:t>
            </a:r>
            <a:endParaRPr lang="cs-CZ" sz="18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1800" dirty="0" smtClean="0"/>
              <a:t>příloha č. </a:t>
            </a:r>
            <a:r>
              <a:rPr lang="cs-CZ" sz="1800" dirty="0"/>
              <a:t>6</a:t>
            </a:r>
            <a:r>
              <a:rPr lang="cs-CZ" sz="1800" dirty="0" smtClean="0"/>
              <a:t> – Dokladování způsobilých výdajů  Specifických pravidel</a:t>
            </a:r>
            <a:endParaRPr lang="cs-CZ" sz="1800" dirty="0"/>
          </a:p>
          <a:p>
            <a:pPr marL="0" indent="0" algn="just">
              <a:buNone/>
            </a:pPr>
            <a:endParaRPr lang="cs-CZ" sz="1800" u="sng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5661248"/>
            <a:ext cx="1878013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Povinné přílohy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536504"/>
          </a:xfrm>
        </p:spPr>
        <p:txBody>
          <a:bodyPr>
            <a:noAutofit/>
          </a:bodyPr>
          <a:lstStyle/>
          <a:p>
            <a:pPr marL="0" indent="0" fontAlgn="ctr">
              <a:buNone/>
            </a:pPr>
            <a:r>
              <a:rPr lang="cs-CZ" sz="1600" dirty="0" smtClean="0">
                <a:solidFill>
                  <a:schemeClr val="accent1">
                    <a:lumMod val="50000"/>
                  </a:schemeClr>
                </a:solidFill>
              </a:rPr>
              <a:t>Podrobný popis povinných příloh je uveden </a:t>
            </a:r>
            <a:r>
              <a:rPr lang="cs-CZ" sz="1600" b="1" dirty="0" smtClean="0">
                <a:solidFill>
                  <a:schemeClr val="accent1">
                    <a:lumMod val="50000"/>
                  </a:schemeClr>
                </a:solidFill>
              </a:rPr>
              <a:t>v kapitole </a:t>
            </a:r>
            <a:r>
              <a:rPr lang="cs-CZ" sz="1600" b="1" dirty="0" smtClean="0">
                <a:solidFill>
                  <a:schemeClr val="accent1">
                    <a:lumMod val="50000"/>
                  </a:schemeClr>
                </a:solidFill>
              </a:rPr>
              <a:t>3.4.4 </a:t>
            </a:r>
            <a:r>
              <a:rPr lang="cs-CZ" sz="1600" b="1" dirty="0" smtClean="0">
                <a:solidFill>
                  <a:schemeClr val="accent1">
                    <a:lumMod val="50000"/>
                  </a:schemeClr>
                </a:solidFill>
              </a:rPr>
              <a:t>Povinné přílohy k žádosti Specifických pravidel nadřazené Výzvy č. 68  „Zvyšování kvality a dostupnosti infrastruktury pro vzdělávání a celoživotní učení </a:t>
            </a:r>
            <a:r>
              <a:rPr lang="cs-CZ" sz="1600" b="1" dirty="0">
                <a:solidFill>
                  <a:schemeClr val="accent1">
                    <a:lumMod val="50000"/>
                  </a:schemeClr>
                </a:solidFill>
              </a:rPr>
              <a:t>- integrované projekty </a:t>
            </a:r>
            <a:r>
              <a:rPr lang="cs-CZ" sz="1600" b="1" dirty="0" smtClean="0">
                <a:solidFill>
                  <a:schemeClr val="accent1">
                    <a:lumMod val="50000"/>
                  </a:schemeClr>
                </a:solidFill>
              </a:rPr>
              <a:t>CLLD</a:t>
            </a:r>
            <a:r>
              <a:rPr lang="cs-CZ" sz="1600" b="1" dirty="0" smtClean="0">
                <a:solidFill>
                  <a:schemeClr val="accent1">
                    <a:lumMod val="50000"/>
                  </a:schemeClr>
                </a:solidFill>
              </a:rPr>
              <a:t>“</a:t>
            </a:r>
          </a:p>
          <a:p>
            <a:pPr marL="0" indent="0" fontAlgn="ctr">
              <a:buNone/>
            </a:pPr>
            <a:endParaRPr lang="cs-CZ" sz="1200" dirty="0"/>
          </a:p>
          <a:p>
            <a:pPr marL="228600" indent="-228600" fontAlgn="ctr">
              <a:buFont typeface="+mj-lt"/>
              <a:buAutoNum type="arabicPeriod"/>
            </a:pPr>
            <a:r>
              <a:rPr lang="cs-CZ" sz="1200" dirty="0" smtClean="0"/>
              <a:t>Plná moc</a:t>
            </a:r>
          </a:p>
          <a:p>
            <a:pPr marL="228600" indent="-228600" fontAlgn="ctr">
              <a:buFont typeface="+mj-lt"/>
              <a:buAutoNum type="arabicPeriod"/>
            </a:pPr>
            <a:r>
              <a:rPr lang="cs-CZ" sz="1200" dirty="0" smtClean="0"/>
              <a:t>Zadávací a výběrová řízení</a:t>
            </a:r>
          </a:p>
          <a:p>
            <a:pPr marL="228600" indent="-228600" fontAlgn="ctr">
              <a:buFont typeface="+mj-lt"/>
              <a:buAutoNum type="arabicPeriod"/>
            </a:pPr>
            <a:r>
              <a:rPr lang="cs-CZ" sz="1200" dirty="0" smtClean="0"/>
              <a:t>Doklady </a:t>
            </a:r>
            <a:r>
              <a:rPr lang="cs-CZ" sz="1200" dirty="0"/>
              <a:t>o právní subjektivitě </a:t>
            </a:r>
            <a:r>
              <a:rPr lang="cs-CZ" sz="1200" dirty="0" smtClean="0"/>
              <a:t>žadatele</a:t>
            </a:r>
          </a:p>
          <a:p>
            <a:pPr marL="228600" indent="-228600" fontAlgn="ctr">
              <a:buFont typeface="+mj-lt"/>
              <a:buAutoNum type="arabicPeriod"/>
            </a:pPr>
            <a:r>
              <a:rPr lang="cs-CZ" sz="1200" dirty="0" smtClean="0"/>
              <a:t>Výpis z rejstříku trestů – příloha zrušena</a:t>
            </a:r>
          </a:p>
          <a:p>
            <a:pPr marL="228600" indent="-228600" fontAlgn="ctr">
              <a:buFont typeface="+mj-lt"/>
              <a:buAutoNum type="arabicPeriod"/>
            </a:pPr>
            <a:r>
              <a:rPr lang="cs-CZ" sz="1200" dirty="0" smtClean="0"/>
              <a:t>Studie proveditelnosti</a:t>
            </a:r>
            <a:endParaRPr lang="cs-CZ" sz="1200" dirty="0"/>
          </a:p>
          <a:p>
            <a:pPr marL="228600" indent="-228600" fontAlgn="ctr">
              <a:buFont typeface="+mj-lt"/>
              <a:buAutoNum type="arabicPeriod"/>
            </a:pPr>
            <a:r>
              <a:rPr lang="cs-CZ" sz="1200" dirty="0" smtClean="0"/>
              <a:t>Doklad o prokázání právních vztahů k majetku, který je předmětem projektu</a:t>
            </a:r>
            <a:endParaRPr lang="cs-CZ" sz="1200" dirty="0"/>
          </a:p>
          <a:p>
            <a:pPr marL="228600" indent="-228600" fontAlgn="ctr">
              <a:buFont typeface="+mj-lt"/>
              <a:buAutoNum type="arabicPeriod"/>
            </a:pPr>
            <a:r>
              <a:rPr lang="cs-CZ" sz="1200" dirty="0" smtClean="0"/>
              <a:t>Územní rozhodnutí s nabytím právní moci nebo územní souhlas nebo účinná veřejnoprávní smlouva nahrazující územní řízení</a:t>
            </a:r>
          </a:p>
          <a:p>
            <a:pPr marL="228600" indent="-228600" fontAlgn="ctr">
              <a:buFont typeface="+mj-lt"/>
              <a:buAutoNum type="arabicPeriod"/>
            </a:pPr>
            <a:r>
              <a:rPr lang="cs-CZ" sz="1200" dirty="0" smtClean="0"/>
              <a:t>Žádost o stavební povolení nebo ohlášení, případně stavební povolení s nabitím právní moci nebo souhlas s provedením ohlášeného stavebního záměru nebo veřejnoprávní smlouva nahrazující stavební povolení</a:t>
            </a:r>
            <a:endParaRPr lang="cs-CZ" sz="1200" dirty="0"/>
          </a:p>
          <a:p>
            <a:pPr marL="228600" indent="-228600" fontAlgn="ctr">
              <a:buFont typeface="+mj-lt"/>
              <a:buAutoNum type="arabicPeriod"/>
            </a:pPr>
            <a:r>
              <a:rPr lang="cs-CZ" sz="1200" dirty="0" smtClean="0"/>
              <a:t>Projektová </a:t>
            </a:r>
            <a:r>
              <a:rPr lang="cs-CZ" sz="1200" dirty="0"/>
              <a:t>dokumentace pro vydání stavebního povolení nebo ohlášení stavby</a:t>
            </a:r>
          </a:p>
          <a:p>
            <a:pPr marL="228600" indent="-228600" fontAlgn="ctr">
              <a:buFont typeface="+mj-lt"/>
              <a:buAutoNum type="arabicPeriod"/>
            </a:pPr>
            <a:r>
              <a:rPr lang="cs-CZ" sz="1200" dirty="0"/>
              <a:t>Položkový rozpočet </a:t>
            </a:r>
            <a:r>
              <a:rPr lang="cs-CZ" sz="1200" dirty="0" smtClean="0"/>
              <a:t>stavby</a:t>
            </a:r>
          </a:p>
          <a:p>
            <a:pPr marL="228600" indent="-228600" fontAlgn="ctr">
              <a:buFont typeface="+mj-lt"/>
              <a:buAutoNum type="arabicPeriod"/>
            </a:pPr>
            <a:r>
              <a:rPr lang="cs-CZ" sz="1200" dirty="0" smtClean="0"/>
              <a:t>Výpočet čistých jiných peněžních příjmů</a:t>
            </a:r>
          </a:p>
          <a:p>
            <a:pPr marL="228600" indent="-228600" fontAlgn="ctr">
              <a:buFont typeface="+mj-lt"/>
              <a:buAutoNum type="arabicPeriod"/>
            </a:pPr>
            <a:r>
              <a:rPr lang="cs-CZ" sz="1200" dirty="0" smtClean="0"/>
              <a:t>Čestné prohlášení o skutečném </a:t>
            </a:r>
            <a:r>
              <a:rPr lang="cs-CZ" sz="1200" dirty="0" smtClean="0"/>
              <a:t>majiteli</a:t>
            </a:r>
            <a:endParaRPr lang="cs-CZ" sz="1200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198" y="6149748"/>
            <a:ext cx="1878013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23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700" dirty="0" smtClean="0"/>
              <a:t>Musí </a:t>
            </a:r>
            <a:r>
              <a:rPr lang="cs-CZ" sz="1700" dirty="0"/>
              <a:t>být </a:t>
            </a:r>
            <a:r>
              <a:rPr lang="cs-CZ" sz="1700" dirty="0" smtClean="0"/>
              <a:t>zpracována </a:t>
            </a:r>
            <a:r>
              <a:rPr lang="cs-CZ" sz="1700" dirty="0"/>
              <a:t>dle osnovy uvedené v Příloze č</a:t>
            </a:r>
            <a:r>
              <a:rPr lang="cs-CZ" sz="1700" dirty="0" smtClean="0"/>
              <a:t>. </a:t>
            </a:r>
            <a:r>
              <a:rPr lang="cs-CZ" sz="1700" dirty="0" smtClean="0"/>
              <a:t>4DSpecifických </a:t>
            </a:r>
            <a:r>
              <a:rPr lang="cs-CZ" sz="1700" dirty="0"/>
              <a:t>pravidel pro žadatele a příjemce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 dirty="0" smtClean="0"/>
              <a:t>Slouží </a:t>
            </a:r>
            <a:r>
              <a:rPr lang="cs-CZ" sz="1700" dirty="0"/>
              <a:t>k </a:t>
            </a:r>
            <a:r>
              <a:rPr lang="cs-CZ" sz="1700" dirty="0" smtClean="0"/>
              <a:t>posouzení </a:t>
            </a:r>
            <a:r>
              <a:rPr lang="cs-CZ" sz="1700" dirty="0"/>
              <a:t>potřebnosti a realizovatelnosti projektu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 dirty="0" smtClean="0"/>
              <a:t>Žádné </a:t>
            </a:r>
            <a:r>
              <a:rPr lang="cs-CZ" sz="1700" dirty="0"/>
              <a:t>body se nemění a nemažou </a:t>
            </a:r>
            <a:r>
              <a:rPr lang="cs-CZ" sz="1700" dirty="0" smtClean="0"/>
              <a:t>– pouze </a:t>
            </a:r>
            <a:r>
              <a:rPr lang="cs-CZ" sz="1700" dirty="0"/>
              <a:t>se dopisují konkrétní informace od žadatele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700" dirty="0" smtClean="0"/>
              <a:t>DOPORUČENÍ – VŠE </a:t>
            </a:r>
            <a:r>
              <a:rPr lang="cs-CZ" sz="1700" dirty="0"/>
              <a:t>PODROBNĚ POPSAT </a:t>
            </a:r>
            <a:r>
              <a:rPr lang="cs-CZ" sz="1700" dirty="0" smtClean="0"/>
              <a:t>– výběrová </a:t>
            </a:r>
            <a:r>
              <a:rPr lang="cs-CZ" sz="1700" dirty="0"/>
              <a:t>komise bude hodnotit dle informací uvedených </a:t>
            </a:r>
            <a:r>
              <a:rPr lang="cs-CZ" sz="1700" dirty="0" smtClean="0"/>
              <a:t>ve Studii proveditelnosti. Musí </a:t>
            </a:r>
            <a:r>
              <a:rPr lang="cs-CZ" sz="1700" dirty="0"/>
              <a:t>zde být odpovědi na všechna hodnotící </a:t>
            </a:r>
            <a:r>
              <a:rPr lang="cs-CZ" sz="1700" dirty="0" smtClean="0"/>
              <a:t>kritéria.</a:t>
            </a:r>
            <a:endParaRPr lang="cs-CZ" sz="17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Povinné přílohy – Studie proveditelnosti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200" y="5517232"/>
            <a:ext cx="1878013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58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55576" y="2276872"/>
            <a:ext cx="7408333" cy="33123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457200" indent="-457200">
              <a:buAutoNum type="arabicPeriod"/>
            </a:pPr>
            <a:r>
              <a:rPr lang="cs-CZ" sz="1700" b="1" dirty="0" smtClean="0"/>
              <a:t>Hodnocení přijatelnosti a formální náležitosti</a:t>
            </a:r>
          </a:p>
          <a:p>
            <a:pPr marL="457200" indent="-457200">
              <a:buAutoNum type="arabicPeriod"/>
            </a:pPr>
            <a:r>
              <a:rPr lang="cs-CZ" sz="1700" b="1" dirty="0" smtClean="0"/>
              <a:t>Věcné hodnocení</a:t>
            </a:r>
            <a:endParaRPr lang="cs-CZ" sz="1700" dirty="0"/>
          </a:p>
          <a:p>
            <a:pPr marL="0" indent="0">
              <a:buNone/>
            </a:pPr>
            <a:endParaRPr lang="cs-CZ" sz="1700" dirty="0" smtClean="0"/>
          </a:p>
          <a:p>
            <a:pPr marL="0" indent="0">
              <a:buNone/>
            </a:pPr>
            <a:r>
              <a:rPr lang="cs-CZ" sz="1700" dirty="0" smtClean="0"/>
              <a:t>Proces </a:t>
            </a:r>
            <a:r>
              <a:rPr lang="cs-CZ" sz="1700" dirty="0"/>
              <a:t>hodnocení </a:t>
            </a:r>
            <a:r>
              <a:rPr lang="cs-CZ" sz="1700" dirty="0" smtClean="0"/>
              <a:t> a </a:t>
            </a:r>
            <a:r>
              <a:rPr lang="cs-CZ" sz="1700" dirty="0"/>
              <a:t>výběru projektů zajišťuje MAS Vodňanská </a:t>
            </a:r>
            <a:r>
              <a:rPr lang="cs-CZ" sz="1700" dirty="0" smtClean="0"/>
              <a:t>ryba, </a:t>
            </a:r>
            <a:r>
              <a:rPr lang="cs-CZ" sz="1700" dirty="0"/>
              <a:t>z</a:t>
            </a:r>
            <a:r>
              <a:rPr lang="cs-CZ" sz="1700" dirty="0" smtClean="0"/>
              <a:t>. s.</a:t>
            </a:r>
          </a:p>
          <a:p>
            <a:pPr marL="0" indent="0">
              <a:buNone/>
            </a:pPr>
            <a:r>
              <a:rPr lang="cs-CZ" sz="1700" dirty="0" smtClean="0"/>
              <a:t>Způsob hodnocení projektů je popsán v kapitole 4 Hodnocení a výběr projektů Interních postupů pro IROP MAS Vodňanská ryba, z. s.</a:t>
            </a:r>
          </a:p>
          <a:p>
            <a:pPr marL="0" indent="0">
              <a:buNone/>
            </a:pPr>
            <a:r>
              <a:rPr lang="cs-CZ" sz="1700" dirty="0"/>
              <a:t>Odkaz na IP: </a:t>
            </a:r>
            <a:r>
              <a:rPr lang="cs-CZ" sz="1700" dirty="0">
                <a:hlinkClick r:id="rId3"/>
              </a:rPr>
              <a:t>https://</a:t>
            </a:r>
            <a:r>
              <a:rPr lang="cs-CZ" sz="1700" dirty="0" smtClean="0">
                <a:hlinkClick r:id="rId3"/>
              </a:rPr>
              <a:t>www.vodnanskaryba.eu/mas/irop</a:t>
            </a:r>
            <a:endParaRPr lang="cs-CZ" sz="1700" dirty="0" smtClean="0"/>
          </a:p>
          <a:p>
            <a:pPr marL="0" indent="0">
              <a:buNone/>
            </a:pPr>
            <a:endParaRPr lang="cs-CZ" sz="1700" dirty="0" smtClean="0"/>
          </a:p>
          <a:p>
            <a:pPr marL="0" indent="0">
              <a:buNone/>
            </a:pPr>
            <a:r>
              <a:rPr lang="cs-CZ" sz="1700" dirty="0" smtClean="0"/>
              <a:t>Hodnocení </a:t>
            </a:r>
            <a:r>
              <a:rPr lang="cs-CZ" sz="1700" dirty="0"/>
              <a:t>se provádí podle hodnotících kritérií výzvy </a:t>
            </a:r>
            <a:r>
              <a:rPr lang="cs-CZ" sz="1700" dirty="0" smtClean="0"/>
              <a:t>MAS:</a:t>
            </a:r>
          </a:p>
          <a:p>
            <a:pPr marL="0" indent="0">
              <a:buNone/>
            </a:pPr>
            <a:endParaRPr lang="cs-CZ" sz="1700" dirty="0" smtClean="0"/>
          </a:p>
          <a:p>
            <a:pPr marL="0" indent="0">
              <a:buNone/>
            </a:pPr>
            <a:r>
              <a:rPr lang="cs-CZ" sz="1700" b="1" dirty="0" err="1" smtClean="0"/>
              <a:t>KFaP</a:t>
            </a:r>
            <a:r>
              <a:rPr lang="cs-CZ" sz="1700" b="1" dirty="0" smtClean="0"/>
              <a:t> – Příloha č. 1 Kritéria formálního hodnocení a přijatelnosti</a:t>
            </a:r>
          </a:p>
          <a:p>
            <a:pPr marL="0" indent="0">
              <a:buNone/>
            </a:pPr>
            <a:r>
              <a:rPr lang="cs-CZ" sz="1700" b="1" dirty="0" smtClean="0"/>
              <a:t>KVH – Příloha č. 2 Kritéria věcného hodnocení</a:t>
            </a:r>
          </a:p>
          <a:p>
            <a:pPr marL="0" indent="0">
              <a:buNone/>
            </a:pPr>
            <a:endParaRPr lang="cs-CZ" sz="1700" b="1" dirty="0" smtClean="0"/>
          </a:p>
          <a:p>
            <a:pPr marL="0" indent="0">
              <a:buClrTx/>
              <a:buNone/>
            </a:pPr>
            <a:endParaRPr lang="cs-CZ" dirty="0"/>
          </a:p>
          <a:p>
            <a:pPr marL="0" indent="0">
              <a:buClrTx/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722520"/>
          </a:xfrm>
        </p:spPr>
        <p:txBody>
          <a:bodyPr>
            <a:normAutofit/>
          </a:bodyPr>
          <a:lstStyle/>
          <a:p>
            <a:r>
              <a:rPr lang="cs-CZ" dirty="0" smtClean="0"/>
              <a:t>Proces hodnocení a výběru projektů</a:t>
            </a:r>
            <a:endParaRPr lang="cs-CZ" dirty="0"/>
          </a:p>
        </p:txBody>
      </p:sp>
      <p:pic>
        <p:nvPicPr>
          <p:cNvPr id="4" name="obrázek 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5877272"/>
            <a:ext cx="1878965" cy="69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12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1211" y="2492896"/>
            <a:ext cx="7408333" cy="4032448"/>
          </a:xfrm>
        </p:spPr>
        <p:txBody>
          <a:bodyPr/>
          <a:lstStyle/>
          <a:p>
            <a:pPr marL="0" indent="0">
              <a:buNone/>
            </a:pPr>
            <a:r>
              <a:rPr lang="cs-CZ" sz="1600" u="sng" dirty="0" smtClean="0"/>
              <a:t>Hodnocení </a:t>
            </a:r>
            <a:r>
              <a:rPr lang="cs-CZ" sz="1600" u="sng" dirty="0" err="1" smtClean="0"/>
              <a:t>PFaN</a:t>
            </a:r>
            <a:endParaRPr lang="cs-CZ" sz="1600" u="sng" dirty="0" smtClean="0"/>
          </a:p>
          <a:p>
            <a:pPr marL="0" indent="0">
              <a:buNone/>
            </a:pPr>
            <a:r>
              <a:rPr lang="cs-CZ" sz="1600" dirty="0" smtClean="0"/>
              <a:t>MAS stanovuje napravitelná a nenapravitelná kritéria. </a:t>
            </a:r>
            <a:endParaRPr lang="cs-CZ" sz="1600" dirty="0"/>
          </a:p>
          <a:p>
            <a:pPr marL="0" indent="0">
              <a:buNone/>
            </a:pPr>
            <a:r>
              <a:rPr lang="cs-CZ" sz="1600" dirty="0" smtClean="0"/>
              <a:t>Kritéria formálního náležitosti jsou vždy napravitelná.</a:t>
            </a:r>
          </a:p>
          <a:p>
            <a:pPr marL="0" indent="0">
              <a:buNone/>
            </a:pPr>
            <a:r>
              <a:rPr lang="cs-CZ" sz="1600" dirty="0" smtClean="0"/>
              <a:t>Při nesplnění kritéria je žádost o podporu vyloučena ze schvalovacího procesu.</a:t>
            </a:r>
          </a:p>
          <a:p>
            <a:pPr marL="0" indent="0">
              <a:buNone/>
            </a:pPr>
            <a:r>
              <a:rPr lang="cs-CZ" sz="1600" dirty="0"/>
              <a:t>Výsledek může nabýt pouze hodnot SPLNĚNO/NESPLNĚNO/NERELEVANTNÍ.</a:t>
            </a:r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u="sng" dirty="0" smtClean="0"/>
              <a:t>Kritéria formálních náležitostí – </a:t>
            </a:r>
            <a:r>
              <a:rPr lang="cs-CZ" sz="1600" u="sng" dirty="0"/>
              <a:t>NAPRAVITELNÁ</a:t>
            </a:r>
          </a:p>
          <a:p>
            <a:pPr marL="342900" indent="-342900">
              <a:buAutoNum type="arabicPeriod"/>
            </a:pPr>
            <a:r>
              <a:rPr lang="cs-CZ" sz="1600" dirty="0" smtClean="0"/>
              <a:t>Žádost o podporu je podána v předepsané formě.</a:t>
            </a:r>
          </a:p>
          <a:p>
            <a:pPr marL="342900" indent="-342900">
              <a:buAutoNum type="arabicPeriod"/>
            </a:pPr>
            <a:r>
              <a:rPr lang="cs-CZ" sz="1600" dirty="0" smtClean="0"/>
              <a:t>Žádost o podporu je podepsána oprávněným zástupcem žadatele.</a:t>
            </a:r>
          </a:p>
          <a:p>
            <a:pPr marL="342900" indent="-342900">
              <a:buAutoNum type="arabicPeriod"/>
            </a:pPr>
            <a:r>
              <a:rPr lang="cs-CZ" sz="1600" dirty="0" smtClean="0"/>
              <a:t>Jsou doloženy všechny povinné přílohy, požadované v dokumentaci k výzvě MAS.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Hodnocení přijatelnosti a formálních náležitostí</a:t>
            </a:r>
          </a:p>
        </p:txBody>
      </p:sp>
      <p:pic>
        <p:nvPicPr>
          <p:cNvPr id="4" name="obrázek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81871" y="6021288"/>
            <a:ext cx="1878965" cy="69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763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u="sng" dirty="0"/>
              <a:t>Kritéria přijatelnosti – NENAPRAVITELNÁ </a:t>
            </a:r>
            <a:endParaRPr lang="cs-CZ" sz="1600" u="sng" dirty="0" smtClean="0"/>
          </a:p>
          <a:p>
            <a:pPr marL="0" indent="0">
              <a:buNone/>
            </a:pPr>
            <a:endParaRPr lang="cs-CZ" sz="1600" u="sng" dirty="0"/>
          </a:p>
          <a:p>
            <a:pPr marL="342900" indent="-342900">
              <a:buFont typeface="Symbol" pitchFamily="18" charset="2"/>
              <a:buAutoNum type="arabicPeriod"/>
            </a:pPr>
            <a:r>
              <a:rPr lang="cs-CZ" sz="1600" dirty="0"/>
              <a:t>Statutární zástupce žadatele je trestně </a:t>
            </a:r>
            <a:r>
              <a:rPr lang="cs-CZ" sz="1600" dirty="0" smtClean="0"/>
              <a:t>bezúhonný.</a:t>
            </a:r>
          </a:p>
          <a:p>
            <a:pPr marL="342900" indent="-342900">
              <a:buFont typeface="Symbol" pitchFamily="18" charset="2"/>
              <a:buAutoNum type="arabicPeriod"/>
            </a:pPr>
            <a:r>
              <a:rPr lang="cs-CZ" sz="1600" dirty="0" smtClean="0"/>
              <a:t>Žadatel </a:t>
            </a:r>
            <a:r>
              <a:rPr lang="cs-CZ" sz="1600" dirty="0"/>
              <a:t>splňuje definici oprávněného příjemce </a:t>
            </a:r>
            <a:r>
              <a:rPr lang="cs-CZ" sz="1600" dirty="0" smtClean="0"/>
              <a:t>pro specifický cíl 2.4 a výzvu </a:t>
            </a:r>
            <a:r>
              <a:rPr lang="cs-CZ" sz="1600" dirty="0"/>
              <a:t>MAS</a:t>
            </a:r>
            <a:r>
              <a:rPr lang="cs-CZ" sz="1600" dirty="0" smtClean="0"/>
              <a:t>.</a:t>
            </a:r>
          </a:p>
          <a:p>
            <a:pPr marL="342900" indent="-342900">
              <a:buAutoNum type="arabicPeriod"/>
            </a:pPr>
            <a:r>
              <a:rPr lang="cs-CZ" sz="1600" dirty="0"/>
              <a:t>Projekt je v souladu s integrovanou strategií CLLD MAS Vodňanská ryba, z. </a:t>
            </a:r>
            <a:r>
              <a:rPr lang="cs-CZ" sz="1600" dirty="0" smtClean="0"/>
              <a:t>s.</a:t>
            </a:r>
          </a:p>
          <a:p>
            <a:pPr marL="342900" indent="-342900">
              <a:buAutoNum type="arabicPeriod"/>
            </a:pPr>
            <a:r>
              <a:rPr lang="cs-CZ" sz="1600" dirty="0" smtClean="0"/>
              <a:t>Projekt </a:t>
            </a:r>
            <a:r>
              <a:rPr lang="cs-CZ" sz="1600" dirty="0"/>
              <a:t>je v souladu s </a:t>
            </a:r>
            <a:r>
              <a:rPr lang="cs-CZ" sz="1600" dirty="0" smtClean="0"/>
              <a:t>akčním plánem vzdělávání.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Hodnocení přijatelnosti a formálních náležitostí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15</a:t>
            </a:fld>
            <a:endParaRPr lang="cs-CZ"/>
          </a:p>
        </p:txBody>
      </p:sp>
      <p:pic>
        <p:nvPicPr>
          <p:cNvPr id="5" name="obrázek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81871" y="6021288"/>
            <a:ext cx="1878965" cy="69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6459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2900" u="sng" dirty="0"/>
              <a:t>Kritéria přijatelnosti – NAPRAVITELNÁ</a:t>
            </a:r>
          </a:p>
          <a:p>
            <a:pPr marL="342900" indent="-342900">
              <a:buAutoNum type="arabicPeriod"/>
            </a:pPr>
            <a:endParaRPr lang="cs-CZ" sz="2900" dirty="0" smtClean="0"/>
          </a:p>
          <a:p>
            <a:pPr marL="342900" indent="-342900">
              <a:buAutoNum type="arabicPeriod"/>
            </a:pPr>
            <a:endParaRPr lang="cs-CZ" sz="2900" dirty="0" smtClean="0"/>
          </a:p>
          <a:p>
            <a:pPr marL="342900" indent="-342900">
              <a:buAutoNum type="arabicPeriod"/>
            </a:pPr>
            <a:r>
              <a:rPr lang="cs-CZ" sz="2900" dirty="0"/>
              <a:t>Projekt je svým zaměřením v souladu </a:t>
            </a:r>
            <a:r>
              <a:rPr lang="cs-CZ" sz="2900" dirty="0" smtClean="0"/>
              <a:t>s výzvou MAS.</a:t>
            </a:r>
          </a:p>
          <a:p>
            <a:pPr marL="342900" indent="-342900">
              <a:buAutoNum type="arabicPeriod"/>
            </a:pPr>
            <a:r>
              <a:rPr lang="cs-CZ" sz="2900" dirty="0" smtClean="0"/>
              <a:t>Projekt </a:t>
            </a:r>
            <a:r>
              <a:rPr lang="cs-CZ" sz="2900" dirty="0"/>
              <a:t>respektuje minimální a maximální hranici celkových způsobilých výdajů stanovenou ve výzvě MAS</a:t>
            </a:r>
            <a:r>
              <a:rPr lang="cs-CZ" sz="2900" dirty="0" smtClean="0"/>
              <a:t>.</a:t>
            </a:r>
          </a:p>
          <a:p>
            <a:pPr marL="342900" indent="-342900">
              <a:buAutoNum type="arabicPeriod"/>
            </a:pPr>
            <a:r>
              <a:rPr lang="cs-CZ" sz="2900" dirty="0" smtClean="0"/>
              <a:t>Projekt je svým zaměřením v souladu s cíli a podporovanými aktivitami výzvy MAS.</a:t>
            </a:r>
            <a:endParaRPr lang="cs-CZ" sz="2900" dirty="0"/>
          </a:p>
          <a:p>
            <a:pPr marL="342900" indent="-342900">
              <a:buAutoNum type="arabicPeriod"/>
            </a:pPr>
            <a:r>
              <a:rPr lang="cs-CZ" sz="2900" dirty="0" smtClean="0"/>
              <a:t>Potřebnost realizace projektu je odůvodněná.</a:t>
            </a:r>
          </a:p>
          <a:p>
            <a:pPr marL="342900" indent="-342900">
              <a:buAutoNum type="arabicPeriod"/>
            </a:pPr>
            <a:r>
              <a:rPr lang="cs-CZ" sz="2900" dirty="0"/>
              <a:t>Projekt respektuje limity způsobilých výdajů, pokud jsou stanoveny. </a:t>
            </a:r>
          </a:p>
          <a:p>
            <a:pPr marL="342900" indent="-342900">
              <a:buAutoNum type="arabicPeriod"/>
            </a:pPr>
            <a:r>
              <a:rPr lang="cs-CZ" sz="2900" dirty="0" smtClean="0"/>
              <a:t>Výsledky projektu jsou udržitelné.</a:t>
            </a:r>
          </a:p>
          <a:p>
            <a:pPr marL="342900" indent="-342900">
              <a:buAutoNum type="arabicPeriod"/>
            </a:pPr>
            <a:r>
              <a:rPr lang="cs-CZ" sz="2900" dirty="0"/>
              <a:t>Projekt nemá negativní vliv na žádnou z horizontální priorit IROP</a:t>
            </a:r>
            <a:r>
              <a:rPr lang="cs-CZ" sz="2900" dirty="0" smtClean="0"/>
              <a:t>.</a:t>
            </a:r>
          </a:p>
          <a:p>
            <a:pPr marL="342900" indent="-342900">
              <a:buFont typeface="Symbol" pitchFamily="18" charset="2"/>
              <a:buAutoNum type="arabicPeriod"/>
            </a:pPr>
            <a:r>
              <a:rPr lang="cs-CZ" sz="2900" dirty="0"/>
              <a:t>Žadatel má zajištěnou administrativní, finanční a provozní kapacitu k realizaci a udržitelnosti projektu</a:t>
            </a:r>
            <a:r>
              <a:rPr lang="cs-CZ" sz="2900" dirty="0" smtClean="0"/>
              <a:t>.</a:t>
            </a:r>
            <a:endParaRPr lang="cs-CZ" sz="2900" dirty="0"/>
          </a:p>
          <a:p>
            <a:pPr marL="342900" indent="-342900">
              <a:buAutoNum type="arabicPeriod"/>
            </a:pPr>
            <a:r>
              <a:rPr lang="cs-CZ" sz="2900" dirty="0" smtClean="0"/>
              <a:t>Projekt prokazatelně řeší nedostatek kapacit v území.</a:t>
            </a:r>
            <a:r>
              <a:rPr lang="cs-CZ" sz="2900" dirty="0" smtClean="0"/>
              <a:t> </a:t>
            </a:r>
            <a:endParaRPr lang="cs-CZ" sz="2900" dirty="0" smtClean="0"/>
          </a:p>
          <a:p>
            <a:pPr marL="342900" indent="-342900">
              <a:buAutoNum type="arabicPeriod"/>
            </a:pPr>
            <a:r>
              <a:rPr lang="cs-CZ" sz="2900" dirty="0" smtClean="0"/>
              <a:t>Projekt </a:t>
            </a:r>
            <a:r>
              <a:rPr lang="cs-CZ" sz="2900" dirty="0" smtClean="0"/>
              <a:t>nepodporuje opatření, která vedou k diskriminaci a segregaci </a:t>
            </a:r>
            <a:r>
              <a:rPr lang="cs-CZ" sz="2900" dirty="0" err="1" smtClean="0"/>
              <a:t>marginalizovaných</a:t>
            </a:r>
            <a:r>
              <a:rPr lang="cs-CZ" sz="2900" dirty="0" smtClean="0"/>
              <a:t> skupin, jako jsou romské děti a žáci a další děti a žáci s potřebou podpůrných opatření</a:t>
            </a:r>
            <a:r>
              <a:rPr lang="cs-CZ" sz="2900" dirty="0" smtClean="0"/>
              <a:t>.</a:t>
            </a:r>
            <a:endParaRPr lang="cs-CZ" sz="29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16</a:t>
            </a:fld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Hodnocení přijatelnosti a formálních náležitostí</a:t>
            </a:r>
          </a:p>
        </p:txBody>
      </p:sp>
      <p:pic>
        <p:nvPicPr>
          <p:cNvPr id="5" name="obrázek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81871" y="6021288"/>
            <a:ext cx="1878965" cy="69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13857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u="sng" dirty="0" smtClean="0"/>
              <a:t>Věcné hodnocení</a:t>
            </a:r>
          </a:p>
          <a:p>
            <a:pPr marL="0" indent="0">
              <a:buNone/>
            </a:pPr>
            <a:r>
              <a:rPr lang="cs-CZ" sz="1600" dirty="0" smtClean="0"/>
              <a:t>Hodnocení probíhá pouze u </a:t>
            </a:r>
            <a:r>
              <a:rPr lang="cs-CZ" sz="1600" dirty="0"/>
              <a:t>žádostí, které uspěly v hodnocení přijatelnosti a formálních </a:t>
            </a:r>
            <a:r>
              <a:rPr lang="cs-CZ" sz="1600" dirty="0" smtClean="0"/>
              <a:t>náležitostech.</a:t>
            </a:r>
          </a:p>
          <a:p>
            <a:pPr marL="0" indent="0">
              <a:buNone/>
            </a:pPr>
            <a:r>
              <a:rPr lang="cs-CZ" sz="1600" dirty="0" smtClean="0"/>
              <a:t>Kritéria pro věcné hodnocení jsou hodnotící, tzv. je stanovena bodové hodnocení a srozumitelné odůvodnění počtu bodů.</a:t>
            </a:r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Kritéria viz </a:t>
            </a:r>
            <a:r>
              <a:rPr lang="cs-CZ" sz="1600" b="1" dirty="0" smtClean="0"/>
              <a:t>Příloha č. 2 – Kritéria věcného hodnocení</a:t>
            </a:r>
          </a:p>
          <a:p>
            <a:pPr marL="0" indent="0">
              <a:buNone/>
            </a:pPr>
            <a:r>
              <a:rPr lang="cs-CZ" sz="1600" dirty="0" smtClean="0"/>
              <a:t>Minimální bodová hranice nebude nižší než 50% z maximálního počtu bodů.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 smtClean="0"/>
              <a:t>Minimální počet bodů: </a:t>
            </a:r>
            <a:r>
              <a:rPr lang="cs-CZ" sz="1600" dirty="0" smtClean="0"/>
              <a:t>40 </a:t>
            </a:r>
            <a:r>
              <a:rPr lang="cs-CZ" sz="1600" dirty="0" smtClean="0"/>
              <a:t>bodů</a:t>
            </a:r>
          </a:p>
          <a:p>
            <a:pPr marL="0" indent="0">
              <a:buNone/>
            </a:pPr>
            <a:r>
              <a:rPr lang="cs-CZ" sz="1600" dirty="0" smtClean="0"/>
              <a:t>Maximální počet bodů: </a:t>
            </a:r>
            <a:r>
              <a:rPr lang="cs-CZ" sz="1600" dirty="0" smtClean="0"/>
              <a:t>80 </a:t>
            </a:r>
            <a:r>
              <a:rPr lang="cs-CZ" sz="1600" dirty="0" smtClean="0"/>
              <a:t>bodů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Věcné hodnocení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17</a:t>
            </a:fld>
            <a:endParaRPr lang="cs-CZ"/>
          </a:p>
        </p:txBody>
      </p:sp>
      <p:pic>
        <p:nvPicPr>
          <p:cNvPr id="5" name="obrázek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81871" y="6021288"/>
            <a:ext cx="1878965" cy="69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6916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u="sng" dirty="0" smtClean="0"/>
              <a:t>Kritéria věcného hodnocení jsou uvedena v příloze č. 2 Výzvy</a:t>
            </a:r>
          </a:p>
          <a:p>
            <a:pPr marL="0" indent="0">
              <a:buNone/>
            </a:pPr>
            <a:endParaRPr lang="cs-CZ" sz="1600" u="sng" dirty="0" smtClean="0"/>
          </a:p>
          <a:p>
            <a:pPr marL="342900" indent="-342900">
              <a:buFont typeface="+mj-lt"/>
              <a:buAutoNum type="arabicPeriod"/>
            </a:pPr>
            <a:r>
              <a:rPr lang="cs-CZ" sz="1600" dirty="0"/>
              <a:t>Projekt je zaměřen na více klíčových kompetencí (komunikace v cizích jazycích, přírodní vědy, technické a řemeslné obory, práce s digitálními technologiemi</a:t>
            </a:r>
            <a:r>
              <a:rPr lang="cs-CZ" sz="1600" dirty="0" smtClean="0"/>
              <a:t>) </a:t>
            </a:r>
            <a:r>
              <a:rPr lang="cs-CZ" sz="1600" dirty="0" smtClean="0"/>
              <a:t>(max. </a:t>
            </a:r>
            <a:r>
              <a:rPr lang="cs-CZ" sz="1600" dirty="0" smtClean="0"/>
              <a:t>30</a:t>
            </a:r>
            <a:r>
              <a:rPr lang="cs-CZ" sz="1600" dirty="0" smtClean="0"/>
              <a:t> </a:t>
            </a:r>
            <a:r>
              <a:rPr lang="cs-CZ" sz="1600" dirty="0" smtClean="0"/>
              <a:t>bodů)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dirty="0"/>
              <a:t>V projektu jsou uvedena hlavní rizika v realizační fázi i ve fázi udržitelnosti projektu a způsoby jejich </a:t>
            </a:r>
            <a:r>
              <a:rPr lang="cs-CZ" sz="1600" dirty="0" smtClean="0"/>
              <a:t>eliminace (</a:t>
            </a:r>
            <a:r>
              <a:rPr lang="cs-CZ" sz="1600" dirty="0" smtClean="0"/>
              <a:t>max</a:t>
            </a:r>
            <a:r>
              <a:rPr lang="cs-CZ" sz="1600" dirty="0"/>
              <a:t>. </a:t>
            </a:r>
            <a:r>
              <a:rPr lang="cs-CZ" sz="1600" dirty="0" smtClean="0"/>
              <a:t>20 </a:t>
            </a:r>
            <a:r>
              <a:rPr lang="cs-CZ" sz="1600" dirty="0"/>
              <a:t>bodů</a:t>
            </a:r>
            <a:r>
              <a:rPr lang="cs-CZ" sz="1600" dirty="0" smtClean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dirty="0"/>
              <a:t>Výstupy projektu budou využity více </a:t>
            </a:r>
            <a:r>
              <a:rPr lang="cs-CZ" sz="1600" dirty="0" smtClean="0"/>
              <a:t>institucí (</a:t>
            </a:r>
            <a:r>
              <a:rPr lang="cs-CZ" sz="1600" dirty="0"/>
              <a:t>max</a:t>
            </a:r>
            <a:r>
              <a:rPr lang="cs-CZ" sz="1600" dirty="0"/>
              <a:t>. 20 </a:t>
            </a:r>
            <a:r>
              <a:rPr lang="cs-CZ" sz="1600" dirty="0" smtClean="0"/>
              <a:t>bodů)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dirty="0"/>
              <a:t>Součástí projektu jsou úpravy venkovního prostranství </a:t>
            </a:r>
            <a:r>
              <a:rPr lang="cs-CZ" sz="1600" dirty="0" smtClean="0"/>
              <a:t>(</a:t>
            </a:r>
            <a:r>
              <a:rPr lang="cs-CZ" sz="1600" dirty="0" smtClean="0"/>
              <a:t>max</a:t>
            </a:r>
            <a:r>
              <a:rPr lang="cs-CZ" sz="1600" dirty="0"/>
              <a:t>. </a:t>
            </a:r>
            <a:r>
              <a:rPr lang="cs-CZ" sz="1600" dirty="0" smtClean="0"/>
              <a:t>10 </a:t>
            </a:r>
            <a:r>
              <a:rPr lang="cs-CZ" sz="1600" dirty="0"/>
              <a:t>bodů</a:t>
            </a:r>
            <a:r>
              <a:rPr lang="cs-CZ" sz="1600" dirty="0" smtClean="0"/>
              <a:t>)</a:t>
            </a:r>
          </a:p>
          <a:p>
            <a:pPr marL="0" indent="0">
              <a:buNone/>
            </a:pPr>
            <a:endParaRPr lang="cs-CZ" sz="1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18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 věcného hodnocení</a:t>
            </a:r>
            <a:endParaRPr lang="cs-CZ" dirty="0"/>
          </a:p>
        </p:txBody>
      </p:sp>
      <p:pic>
        <p:nvPicPr>
          <p:cNvPr id="5" name="obrázek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81871" y="6021288"/>
            <a:ext cx="1878965" cy="69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07881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 věcném hodnocení </a:t>
            </a:r>
            <a:r>
              <a:rPr lang="cs-CZ" dirty="0"/>
              <a:t>– </a:t>
            </a:r>
            <a:r>
              <a:rPr lang="cs-CZ" dirty="0" smtClean="0"/>
              <a:t>MAS </a:t>
            </a:r>
            <a:r>
              <a:rPr lang="cs-CZ" dirty="0"/>
              <a:t>vybírá projekty a předává je k další administraci na CRR. Provede závěrečné ověření způsobilosti projektů.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Na základě návrhu Výběrové komise MAS Vodňanská ryba, z. s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Výběr projektů provádí Programový výbor MAS Vodňanská ryba, z. s.</a:t>
            </a:r>
          </a:p>
          <a:p>
            <a:pPr marL="0" indent="0">
              <a:buNone/>
            </a:pPr>
            <a:r>
              <a:rPr lang="cs-CZ" dirty="0" smtClean="0"/>
              <a:t>Lhůta max. 30 pracovních dnů od ukončení příjmu žádostí o podporu.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CRR / ŘO IROP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závěrečné ověření způsobilosti – cca 30 pracovních dnů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ydání právního aktu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19</a:t>
            </a:fld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projektů</a:t>
            </a:r>
            <a:endParaRPr lang="cs-CZ" dirty="0"/>
          </a:p>
        </p:txBody>
      </p:sp>
      <p:pic>
        <p:nvPicPr>
          <p:cNvPr id="5" name="obrázek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81871" y="6021288"/>
            <a:ext cx="1878965" cy="69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52701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7832" y="2564904"/>
            <a:ext cx="7408333" cy="30243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1600" dirty="0" smtClean="0"/>
              <a:t>Úvod</a:t>
            </a:r>
            <a:endParaRPr lang="cs-CZ" sz="1600" dirty="0"/>
          </a:p>
          <a:p>
            <a:pPr marL="0" indent="0">
              <a:buNone/>
            </a:pPr>
            <a:r>
              <a:rPr lang="cs-CZ" sz="1600" dirty="0" smtClean="0"/>
              <a:t>Představení výzvy</a:t>
            </a:r>
          </a:p>
          <a:p>
            <a:pPr marL="0" indent="0">
              <a:buNone/>
            </a:pPr>
            <a:r>
              <a:rPr lang="cs-CZ" sz="1600" dirty="0" smtClean="0"/>
              <a:t>Proces hodnocení a výběru projektů</a:t>
            </a:r>
          </a:p>
          <a:p>
            <a:pPr marL="0" indent="0">
              <a:buNone/>
            </a:pPr>
            <a:r>
              <a:rPr lang="cs-CZ" sz="1600" dirty="0" smtClean="0"/>
              <a:t>Publicita</a:t>
            </a:r>
          </a:p>
          <a:p>
            <a:pPr marL="0" indent="0">
              <a:buNone/>
            </a:pPr>
            <a:r>
              <a:rPr lang="cs-CZ" sz="1600" dirty="0" smtClean="0"/>
              <a:t>Podávání  Žádosti o podporu</a:t>
            </a:r>
          </a:p>
          <a:p>
            <a:pPr marL="0" indent="0">
              <a:buNone/>
            </a:pPr>
            <a:r>
              <a:rPr lang="cs-CZ" sz="1600" dirty="0" smtClean="0"/>
              <a:t>Diskuze, dotazy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Program semináře</a:t>
            </a:r>
            <a:endParaRPr lang="cs-CZ" b="1" u="sng" dirty="0"/>
          </a:p>
        </p:txBody>
      </p:sp>
      <p:pic>
        <p:nvPicPr>
          <p:cNvPr id="4" name="obrázek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2517" y="5791616"/>
            <a:ext cx="1878965" cy="69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79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492896"/>
            <a:ext cx="7408333" cy="363326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1500" u="sng" dirty="0" smtClean="0"/>
              <a:t>Povinná publicita</a:t>
            </a:r>
            <a:endParaRPr lang="cs-CZ" sz="1500" dirty="0" smtClean="0"/>
          </a:p>
          <a:p>
            <a:pPr marL="0" indent="0">
              <a:buNone/>
            </a:pPr>
            <a:r>
              <a:rPr lang="cs-CZ" sz="1500" dirty="0" smtClean="0"/>
              <a:t>Odkaz na kap. 13 Obecných pravidel</a:t>
            </a:r>
          </a:p>
          <a:p>
            <a:pPr marL="0" indent="0">
              <a:buNone/>
            </a:pPr>
            <a:r>
              <a:rPr lang="cs-CZ" sz="1500" dirty="0" smtClean="0"/>
              <a:t>Příjemce je povinen </a:t>
            </a:r>
            <a:r>
              <a:rPr lang="cs-CZ" sz="1500" dirty="0"/>
              <a:t>informovat veřejnost o </a:t>
            </a:r>
            <a:r>
              <a:rPr lang="cs-CZ" sz="1500" dirty="0" smtClean="0"/>
              <a:t>podpoře: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500" dirty="0" smtClean="0"/>
              <a:t>Zveřejní </a:t>
            </a:r>
            <a:r>
              <a:rPr lang="cs-CZ" sz="1500" dirty="0"/>
              <a:t>na své internetové stránce stručný popis projektu včetně jeho cílů a výsledků a zdůrazní, že je na daný projekt poskytována finanční podpora EU („Projekt </a:t>
            </a:r>
            <a:r>
              <a:rPr lang="cs-CZ" sz="1500" dirty="0" smtClean="0"/>
              <a:t>-název projektu- </a:t>
            </a:r>
            <a:r>
              <a:rPr lang="cs-CZ" sz="1500" dirty="0"/>
              <a:t>je spolufinancován Evropskou unií</a:t>
            </a:r>
            <a:r>
              <a:rPr lang="cs-CZ" sz="1500" dirty="0" smtClean="0"/>
              <a:t>.“)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Loga na internetových stránkách jsou </a:t>
            </a:r>
            <a:r>
              <a:rPr lang="cs-CZ" sz="1600" b="1" dirty="0"/>
              <a:t>vždy v barevném </a:t>
            </a:r>
            <a:r>
              <a:rPr lang="cs-CZ" sz="1600" b="1" dirty="0" smtClean="0"/>
              <a:t>provedení</a:t>
            </a:r>
            <a:endParaRPr lang="cs-CZ" sz="15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500" dirty="0" smtClean="0"/>
              <a:t>Umístí </a:t>
            </a:r>
            <a:r>
              <a:rPr lang="cs-CZ" sz="1500" dirty="0"/>
              <a:t>alespoň 1 povinný plakát velikosti A3 s informacemi o projektu v místě realizace projektu (pokud je projekt realizován na více místech, bude plakát umístěn na všech těchto místech). Pokud není možné umístit plakát v místě realizace projektu, bude umístěn v sídle příjemce</a:t>
            </a:r>
            <a:r>
              <a:rPr lang="cs-CZ" sz="150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 smtClean="0"/>
              <a:t>Generátor </a:t>
            </a:r>
            <a:r>
              <a:rPr lang="cs-CZ" sz="1600" dirty="0"/>
              <a:t>nástrojů povinné publicity pro období 2014–2020 je dostupný na adrese: </a:t>
            </a:r>
            <a:r>
              <a:rPr lang="cs-CZ" sz="1600" dirty="0">
                <a:hlinkClick r:id="rId3"/>
              </a:rPr>
              <a:t>https://publicita.dotaceeu.cz</a:t>
            </a:r>
            <a:endParaRPr lang="cs-CZ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Dokumenty Manuál jednotného vizuálního stylu a Manuál vizuální identity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 smtClean="0">
                <a:hlinkClick r:id="rId4"/>
              </a:rPr>
              <a:t>http</a:t>
            </a:r>
            <a:r>
              <a:rPr lang="cs-CZ" sz="1600" dirty="0">
                <a:hlinkClick r:id="rId4"/>
              </a:rPr>
              <a:t>://www.msmt.cz/strukturalni-fondy1/pravidla-pro-publicitu</a:t>
            </a:r>
            <a:endParaRPr lang="cs-CZ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pl-PL" sz="1500" dirty="0" smtClean="0"/>
              <a:t>Po </a:t>
            </a:r>
            <a:r>
              <a:rPr lang="pl-PL" sz="1500" dirty="0"/>
              <a:t>celou dobu realizace </a:t>
            </a:r>
            <a:r>
              <a:rPr lang="pl-PL" sz="1500" dirty="0" smtClean="0"/>
              <a:t>projektu.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500" dirty="0"/>
              <a:t>Nedodržení těchto povinností podléhá </a:t>
            </a:r>
            <a:r>
              <a:rPr lang="cs-CZ" sz="1500" dirty="0" smtClean="0"/>
              <a:t>sankcím.</a:t>
            </a:r>
            <a:endParaRPr lang="pl-PL" sz="1500" dirty="0"/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Publicita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20</a:t>
            </a:fld>
            <a:endParaRPr lang="cs-CZ" dirty="0"/>
          </a:p>
        </p:txBody>
      </p:sp>
      <p:pic>
        <p:nvPicPr>
          <p:cNvPr id="5" name="obrázek 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5937972"/>
            <a:ext cx="1878965" cy="69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42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Přestávka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41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dirty="0" smtClean="0"/>
              <a:t>Registrace do systému IS KP14+</a:t>
            </a:r>
          </a:p>
          <a:p>
            <a:pPr marL="0" indent="0">
              <a:buNone/>
            </a:pPr>
            <a:r>
              <a:rPr lang="cs-CZ" sz="1600" dirty="0" smtClean="0">
                <a:hlinkClick r:id="rId3"/>
              </a:rPr>
              <a:t>https://mseu.mssf.cz/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Vyplnění elektronické verze žádosti</a:t>
            </a:r>
          </a:p>
          <a:p>
            <a:pPr marL="0" indent="0">
              <a:buNone/>
            </a:pPr>
            <a:r>
              <a:rPr lang="cs-CZ" sz="1600" dirty="0" smtClean="0"/>
              <a:t>Finalizace elektronické verze žádosti</a:t>
            </a:r>
          </a:p>
          <a:p>
            <a:pPr marL="0" indent="0">
              <a:buNone/>
            </a:pPr>
            <a:r>
              <a:rPr lang="cs-CZ" sz="1600" dirty="0" smtClean="0"/>
              <a:t>Podepsání a odeslání elektronické verze žádosti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 smtClean="0"/>
              <a:t>Veškeré žádosti se zasílají jen v elektronické podobě prostřednictvím IS KP14+.</a:t>
            </a:r>
          </a:p>
          <a:p>
            <a:pPr marL="0" indent="0">
              <a:buNone/>
            </a:pPr>
            <a:r>
              <a:rPr lang="cs-CZ" sz="1600" dirty="0" smtClean="0"/>
              <a:t>Nutností je zřízení elektronického podpisu před podáním žádosti.</a:t>
            </a:r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Postup při podávání </a:t>
            </a:r>
            <a:r>
              <a:rPr lang="cs-CZ" dirty="0"/>
              <a:t>žádosti </a:t>
            </a:r>
            <a:r>
              <a:rPr lang="cs-CZ" dirty="0" smtClean="0"/>
              <a:t>– </a:t>
            </a:r>
            <a:br>
              <a:rPr lang="cs-CZ" dirty="0" smtClean="0"/>
            </a:br>
            <a:r>
              <a:rPr lang="cs-CZ" dirty="0" smtClean="0"/>
              <a:t>IS </a:t>
            </a:r>
            <a:r>
              <a:rPr lang="cs-CZ" dirty="0"/>
              <a:t>KP14+</a:t>
            </a:r>
          </a:p>
        </p:txBody>
      </p:sp>
      <p:pic>
        <p:nvPicPr>
          <p:cNvPr id="4" name="obrázek 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5805264"/>
            <a:ext cx="1878965" cy="69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24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1600" b="1" dirty="0"/>
              <a:t>URL aplikace IS KP14+ - </a:t>
            </a:r>
            <a:r>
              <a:rPr lang="cs-CZ" altLang="cs-CZ" sz="1600" b="1" u="sng" dirty="0">
                <a:hlinkClick r:id="rId3"/>
              </a:rPr>
              <a:t>https://mseu.mssf.cz</a:t>
            </a:r>
            <a:endParaRPr lang="cs-CZ" altLang="cs-CZ" sz="1600" b="1" u="sng" dirty="0"/>
          </a:p>
          <a:p>
            <a:pPr marL="0" indent="0">
              <a:buNone/>
            </a:pPr>
            <a:r>
              <a:rPr lang="cs-CZ" altLang="cs-CZ" sz="1600" dirty="0"/>
              <a:t>Pro korektní fungování aplikace je nezbytně nutné dodržovat systémové požadavky - na úvodní stránce aplikace pod záložkou HW a SW požadavky: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Před podáním žádosti v systému musí mít </a:t>
            </a:r>
            <a:r>
              <a:rPr lang="cs-CZ" sz="1600" dirty="0" smtClean="0"/>
              <a:t>žadatel </a:t>
            </a:r>
            <a:r>
              <a:rPr lang="cs-CZ" sz="1600" dirty="0"/>
              <a:t>platný osobní kvalifikovaný certifikát (elektronický podpis</a:t>
            </a:r>
            <a:r>
              <a:rPr lang="cs-CZ" sz="1600" dirty="0" smtClean="0"/>
              <a:t>). </a:t>
            </a:r>
            <a:r>
              <a:rPr lang="cs-CZ" sz="1600" dirty="0"/>
              <a:t>Veškeré žádosti se zasílají jen v elektronické podobě prostřednictvím IS </a:t>
            </a:r>
            <a:r>
              <a:rPr lang="cs-CZ" sz="1600" dirty="0" smtClean="0"/>
              <a:t>KP14+. Nutností </a:t>
            </a:r>
            <a:r>
              <a:rPr lang="cs-CZ" sz="1600" dirty="0"/>
              <a:t>je zřízení elektronického podpisu před podáním žádosti</a:t>
            </a:r>
            <a:r>
              <a:rPr lang="cs-CZ" sz="1600" dirty="0" smtClean="0"/>
              <a:t>.</a:t>
            </a:r>
            <a:endParaRPr lang="cs-CZ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 smtClean="0"/>
              <a:t>Nainstalovaný </a:t>
            </a:r>
            <a:r>
              <a:rPr lang="cs-CZ" sz="1600" dirty="0" err="1"/>
              <a:t>plugin</a:t>
            </a:r>
            <a:r>
              <a:rPr lang="cs-CZ" sz="1600" dirty="0"/>
              <a:t> </a:t>
            </a:r>
            <a:r>
              <a:rPr lang="cs-CZ" sz="1600" dirty="0">
                <a:hlinkClick r:id="rId4"/>
              </a:rPr>
              <a:t>MS </a:t>
            </a:r>
            <a:r>
              <a:rPr lang="cs-CZ" sz="1600" dirty="0" err="1">
                <a:hlinkClick r:id="rId4"/>
              </a:rPr>
              <a:t>Silverlight</a:t>
            </a:r>
            <a:r>
              <a:rPr lang="cs-CZ" sz="1600" dirty="0"/>
              <a:t> v jeho nejnovější verzi.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Před podáním žádosti v systému MS2014+ musí mít </a:t>
            </a:r>
            <a:r>
              <a:rPr lang="cs-CZ" sz="1600" dirty="0" smtClean="0"/>
              <a:t>žadatel </a:t>
            </a:r>
            <a:r>
              <a:rPr lang="cs-CZ" sz="1600" dirty="0"/>
              <a:t>připravený počítač tak, aby by byl kompatibilní s tímto systémem – provést test </a:t>
            </a:r>
            <a:r>
              <a:rPr lang="cs-CZ" sz="1600" dirty="0" smtClean="0"/>
              <a:t>kompatibility. </a:t>
            </a:r>
            <a:endParaRPr lang="cs-CZ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Bezproblémové fungování aplikace </a:t>
            </a:r>
            <a:r>
              <a:rPr lang="en-US" sz="1600" dirty="0"/>
              <a:t>v </a:t>
            </a:r>
            <a:r>
              <a:rPr lang="en-US" sz="1600" dirty="0" err="1"/>
              <a:t>prohlížeč</a:t>
            </a:r>
            <a:r>
              <a:rPr lang="cs-CZ" sz="1600" dirty="0"/>
              <a:t>i</a:t>
            </a:r>
            <a:r>
              <a:rPr lang="en-US" sz="1600" dirty="0"/>
              <a:t> Internet Explorer, a to </a:t>
            </a:r>
            <a:r>
              <a:rPr lang="en-US" sz="1600" dirty="0" err="1"/>
              <a:t>pouze</a:t>
            </a:r>
            <a:r>
              <a:rPr lang="en-US" sz="1600" dirty="0"/>
              <a:t> v je</a:t>
            </a:r>
            <a:r>
              <a:rPr lang="cs-CZ" sz="1600" dirty="0"/>
              <a:t>ho</a:t>
            </a:r>
            <a:r>
              <a:rPr lang="en-US" sz="1600" dirty="0"/>
              <a:t> </a:t>
            </a:r>
            <a:r>
              <a:rPr lang="en-US" sz="1600" dirty="0" err="1"/>
              <a:t>nejnovější</a:t>
            </a:r>
            <a:r>
              <a:rPr lang="en-US" sz="1600" dirty="0"/>
              <a:t> </a:t>
            </a:r>
            <a:r>
              <a:rPr lang="en-US" sz="1600" dirty="0" err="1"/>
              <a:t>verz</a:t>
            </a:r>
            <a:r>
              <a:rPr lang="cs-CZ" sz="1600" dirty="0"/>
              <a:t>i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Vyplnění žádosti o podporu na portálu IS KP14+</a:t>
            </a:r>
            <a:endParaRPr lang="cs-CZ" dirty="0"/>
          </a:p>
        </p:txBody>
      </p:sp>
      <p:pic>
        <p:nvPicPr>
          <p:cNvPr id="4" name="obrázek 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5805264"/>
            <a:ext cx="1878965" cy="69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57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55576" y="2852936"/>
            <a:ext cx="7408333" cy="323467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Do aplikace se žadatel přihlašuje po zadání uživatelského jména a přístupového hesla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Po hodině se systém automaticky odhlašuje, proto si stále ukládejte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Stiskem tlačítka Žadatel vstupuje uživatel do systému – Nová žádost – slouží pro podání žádosti založí novou žádost – vybere z nabídky operačních programů </a:t>
            </a:r>
            <a:r>
              <a:rPr lang="cs-CZ" sz="1600" b="1" dirty="0" smtClean="0"/>
              <a:t>IROP </a:t>
            </a:r>
            <a:r>
              <a:rPr lang="cs-CZ" sz="1600" dirty="0" smtClean="0"/>
              <a:t>a </a:t>
            </a:r>
            <a:r>
              <a:rPr lang="cs-CZ" sz="1600" dirty="0"/>
              <a:t>dále konkrétní výzvu tj. </a:t>
            </a:r>
            <a:r>
              <a:rPr lang="cs-CZ" sz="1600" b="1" dirty="0" smtClean="0"/>
              <a:t>č. 068</a:t>
            </a:r>
            <a:endParaRPr lang="cs-CZ" sz="16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Profil uživatele – zde je vhodné doplnit kontaktní </a:t>
            </a:r>
            <a:r>
              <a:rPr lang="cs-CZ" sz="1600" dirty="0" smtClean="0"/>
              <a:t>údaje, </a:t>
            </a:r>
            <a:r>
              <a:rPr lang="cs-CZ" sz="1600" dirty="0"/>
              <a:t>které budou sloužit k zasílání notifikací (zpráv, depeší..). Pokud vám přijde v rámci projektu zpráva, upozornění nebo depeše, systém vás upozorní přes e-mail nebo SMS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Portál IS KP14+</a:t>
            </a:r>
            <a:endParaRPr lang="cs-CZ" dirty="0"/>
          </a:p>
        </p:txBody>
      </p:sp>
      <p:pic>
        <p:nvPicPr>
          <p:cNvPr id="4" name="obrázek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5805264"/>
            <a:ext cx="1878965" cy="69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951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27584" y="2636912"/>
            <a:ext cx="7408333" cy="3993307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sz="1600" b="1" dirty="0"/>
              <a:t>Komunikace žadatele/příjemce s ŘO</a:t>
            </a:r>
            <a:br>
              <a:rPr lang="cs-CZ" sz="1600" b="1" dirty="0"/>
            </a:br>
            <a:endParaRPr lang="cs-CZ" sz="1600" b="1" dirty="0"/>
          </a:p>
          <a:p>
            <a:pPr marL="301943" lvl="1" indent="0">
              <a:buNone/>
              <a:defRPr/>
            </a:pPr>
            <a:r>
              <a:rPr lang="cs-CZ" sz="1600" dirty="0"/>
              <a:t>Komunikace probíhá prostřednictvím Aplikace MS2014+</a:t>
            </a:r>
          </a:p>
          <a:p>
            <a:pPr marL="301943" lvl="1" indent="0">
              <a:buNone/>
              <a:defRPr/>
            </a:pPr>
            <a:r>
              <a:rPr lang="cs-CZ" sz="1600" dirty="0"/>
              <a:t>Depeše – komunikace v rámci týmu, komunikace s poskytovatelem podpory, technickou podporou</a:t>
            </a:r>
          </a:p>
          <a:p>
            <a:pPr marL="301943" lvl="1" indent="0">
              <a:buNone/>
              <a:defRPr/>
            </a:pPr>
            <a:r>
              <a:rPr lang="cs-CZ" sz="1600" dirty="0"/>
              <a:t>Upozornění – informace pro všechny uživatele – odstávky, změny v aplikaci</a:t>
            </a:r>
          </a:p>
          <a:p>
            <a:pPr marL="301943" lvl="1" indent="0">
              <a:buNone/>
              <a:defRPr/>
            </a:pPr>
            <a:r>
              <a:rPr lang="cs-CZ" sz="1600" dirty="0"/>
              <a:t>Notifikace – zasílání upozornění na e-mail či mobil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Portál IS KP14+</a:t>
            </a:r>
          </a:p>
        </p:txBody>
      </p:sp>
      <p:pic>
        <p:nvPicPr>
          <p:cNvPr id="4" name="obrázek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5805264"/>
            <a:ext cx="1878965" cy="69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03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11560" y="2420888"/>
            <a:ext cx="7408333" cy="3456384"/>
          </a:xfrm>
        </p:spPr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Přes tlačítko Přístup k projektu uživatel přiřazuje role konkrétním osobám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Správce přístupu – založil žádost a má právo přiřadit k dané žádost další role konkrétním </a:t>
            </a:r>
            <a:r>
              <a:rPr lang="cs-CZ" dirty="0" smtClean="0"/>
              <a:t>osobám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Čtenář </a:t>
            </a:r>
            <a:r>
              <a:rPr lang="cs-CZ" dirty="0"/>
              <a:t>– pouze náhled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Editor – možnost zápisu změn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Signatář – podepisování předem nadefinovaných úkonů v rámci dané žádosti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Zástupce správce přístupů (uživatel zastupující správce přístupů s možností převzetí práv po původním správci)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Pro možnost  finalizace a následného podpisu žádosti o podporu je nutné, aby v rámci žádosti vystupoval alespoň jeden uživatel s přiřazenou rolí signatář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Speciální rolí je Signatář bez registrace v IS KP14+ – vhodné pro uživatele, kteří nejsou nebo nechtějí být v aplikaci </a:t>
            </a:r>
            <a:r>
              <a:rPr lang="cs-CZ" dirty="0" smtClean="0"/>
              <a:t>registrováni, </a:t>
            </a:r>
            <a:r>
              <a:rPr lang="cs-CZ" dirty="0"/>
              <a:t>ale jsou zmocniteli k úkonům souvisejících s projektovou žádostí – předkládání žádostí o platbu, zpráv o </a:t>
            </a:r>
            <a:r>
              <a:rPr lang="cs-CZ" dirty="0" smtClean="0"/>
              <a:t>realizaci apod.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Žlutě podbarvené datové položky jsou povinné k vyplnění</a:t>
            </a:r>
            <a:r>
              <a:rPr lang="cs-CZ" dirty="0"/>
              <a:t>, šedé nepovinné, pokud není výzvou nebo dokumentací stanoveno jinak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Tlačítko Přístup k projektu</a:t>
            </a:r>
            <a:endParaRPr lang="cs-CZ" dirty="0"/>
          </a:p>
        </p:txBody>
      </p:sp>
      <p:pic>
        <p:nvPicPr>
          <p:cNvPr id="4" name="obrázek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5805264"/>
            <a:ext cx="1878965" cy="69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0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Tlačítko </a:t>
            </a:r>
            <a:r>
              <a:rPr lang="cs-CZ" dirty="0"/>
              <a:t>Kopírovat, Tlačítko Vymazat žádost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u="sng" dirty="0" smtClean="0"/>
              <a:t>Tlačítko Kopírovat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 smtClean="0"/>
              <a:t>Slouží </a:t>
            </a:r>
            <a:r>
              <a:rPr lang="cs-CZ" sz="1600" dirty="0"/>
              <a:t>k vytvoření kopie žádosti o podporu – nejsou kopírována data , která souvisí s finanční stránkou projektu, přílohy nebo čestná </a:t>
            </a:r>
            <a:r>
              <a:rPr lang="cs-CZ" sz="1600" dirty="0" smtClean="0"/>
              <a:t>prohlášení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 smtClean="0"/>
              <a:t>Kopírování lze provádět pouze v rámci stejné výzvy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u="sng" dirty="0" smtClean="0"/>
              <a:t>Tlačítko Vymazat žádost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Slouží k odstranění žádosti – žádost musí být ve stavu </a:t>
            </a:r>
            <a:r>
              <a:rPr lang="cs-CZ" sz="1600" b="1" dirty="0"/>
              <a:t>rozpracována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b="1" dirty="0"/>
              <a:t>Pokud je již finalizována musí se provést Storno finalizace žádosti o podporu a až následně žádost smazat, storno finalizace může provést pouze </a:t>
            </a:r>
            <a:r>
              <a:rPr lang="cs-CZ" sz="1600" b="1" dirty="0" smtClean="0"/>
              <a:t>signatář</a:t>
            </a:r>
            <a:endParaRPr lang="cs-CZ" sz="1600" dirty="0"/>
          </a:p>
          <a:p>
            <a:pPr marL="0" indent="0">
              <a:buNone/>
            </a:pPr>
            <a:endParaRPr lang="cs-CZ" sz="1600" u="sng" dirty="0"/>
          </a:p>
        </p:txBody>
      </p:sp>
      <p:pic>
        <p:nvPicPr>
          <p:cNvPr id="4" name="obrázek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5805264"/>
            <a:ext cx="1878965" cy="69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256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Tlačítko Kontrola, tlačítko Finalizace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u="sng" dirty="0" smtClean="0"/>
              <a:t>Tlačítko Kontrola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 smtClean="0"/>
              <a:t>Slouží </a:t>
            </a:r>
            <a:r>
              <a:rPr lang="cs-CZ" sz="1600" dirty="0"/>
              <a:t>k ověření , zda jsou vyplněny všechny požadované údaje, kontrolu může žadatel spustit kdykoliv během procesu vyplňování </a:t>
            </a:r>
            <a:r>
              <a:rPr lang="cs-CZ" sz="1600" dirty="0" smtClean="0"/>
              <a:t>žádosti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u="sng" dirty="0" smtClean="0"/>
              <a:t>Tlačítko Finalizace</a:t>
            </a:r>
            <a:endParaRPr lang="cs-CZ" sz="1600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Stiskem tlačítka Finalizace se projekt uzamkne a je připraven k podpisu prostřednictvím kvalifikovaného elektronického podpisu signatářem projektu, při finalizaci se automaticky také provádí kontrola, objeví se upozornění zda chce uživatel skutečně finalizaci provést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Po ukončení finalizace již není možné žádost editovat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/>
              <a:t>Před podpisem žádosti lze provést ještě storno finalizace – lze žádost opět editovat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5805264"/>
            <a:ext cx="1878965" cy="69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35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Záložky ISKP14+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2636912"/>
            <a:ext cx="7408333" cy="36004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 smtClean="0"/>
              <a:t>Záložka Identifikace operace</a:t>
            </a:r>
            <a:r>
              <a:rPr lang="cs-CZ" sz="1400" b="1" dirty="0" smtClean="0"/>
              <a:t> </a:t>
            </a:r>
            <a:r>
              <a:rPr lang="cs-CZ" sz="1400" dirty="0" smtClean="0"/>
              <a:t>– zkrácený název projektu, typ podání, způsob podání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dirty="0" smtClean="0"/>
              <a:t>Záložka Projekt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–</a:t>
            </a:r>
            <a:r>
              <a:rPr lang="cs-CZ" sz="1400" dirty="0" smtClean="0"/>
              <a:t> název projektu </a:t>
            </a:r>
            <a:r>
              <a:rPr lang="cs-CZ" sz="1400" dirty="0" err="1" smtClean="0"/>
              <a:t>Čj</a:t>
            </a:r>
            <a:r>
              <a:rPr lang="cs-CZ" sz="1400" dirty="0" smtClean="0"/>
              <a:t> a Aj, </a:t>
            </a:r>
            <a:r>
              <a:rPr lang="cs-CZ" sz="1400" dirty="0" err="1" smtClean="0"/>
              <a:t>předpokl</a:t>
            </a:r>
            <a:r>
              <a:rPr lang="cs-CZ" sz="1400" dirty="0" smtClean="0"/>
              <a:t>. datum zahájení, předpokládané datum ukončení projektu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dirty="0" smtClean="0"/>
              <a:t>Záložka Popis projektu – vyplňuje se automaticky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dirty="0" smtClean="0"/>
              <a:t>Záložka Specifické cíle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dirty="0" smtClean="0"/>
              <a:t>Záložka Cílová skupina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dirty="0" smtClean="0"/>
              <a:t>Záložka Subjekty projektu – žadatel/příjemce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dirty="0" smtClean="0"/>
              <a:t>Záložka Adresy subjektu – zobrazí se automaticky, doručovací adresu je nutné vybrat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dirty="0" smtClean="0"/>
              <a:t>Záložka Osoby subjektu – nezapomenout zaškrtnou </a:t>
            </a:r>
            <a:r>
              <a:rPr lang="cs-CZ" sz="1400" dirty="0" err="1" smtClean="0"/>
              <a:t>checkbox</a:t>
            </a:r>
            <a:r>
              <a:rPr lang="cs-CZ" sz="1400" dirty="0" smtClean="0"/>
              <a:t> kontaktní osoba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dirty="0" smtClean="0"/>
              <a:t>Záložka Účty subjektu – účet žadatele</a:t>
            </a:r>
          </a:p>
        </p:txBody>
      </p:sp>
      <p:pic>
        <p:nvPicPr>
          <p:cNvPr id="4" name="obrázek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5805264"/>
            <a:ext cx="1878965" cy="69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756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83568" y="2553660"/>
            <a:ext cx="7408333" cy="4005153"/>
          </a:xfrm>
        </p:spPr>
        <p:txBody>
          <a:bodyPr/>
          <a:lstStyle/>
          <a:p>
            <a:pPr marL="0" indent="0" algn="just">
              <a:buClrTx/>
              <a:buNone/>
            </a:pPr>
            <a:r>
              <a:rPr lang="cs-CZ" sz="1600" b="1" dirty="0" smtClean="0"/>
              <a:t>Operační program : </a:t>
            </a:r>
            <a:r>
              <a:rPr lang="cs-CZ" sz="1600" dirty="0" smtClean="0"/>
              <a:t>Integrovaný regionální operační program (IROP)</a:t>
            </a:r>
          </a:p>
          <a:p>
            <a:pPr marL="0" indent="0" algn="just">
              <a:buClrTx/>
              <a:buNone/>
            </a:pPr>
            <a:r>
              <a:rPr lang="cs-CZ" sz="1600" b="1" dirty="0" smtClean="0"/>
              <a:t>Specifický cíl IROP 4.1</a:t>
            </a:r>
            <a:r>
              <a:rPr lang="cs-CZ" sz="1600" dirty="0" smtClean="0"/>
              <a:t>: Posílení komunitně vedeného místního rozvoje za účelem zvýšení kvality života ve venkovských oblastech a aktivizace místního potenciálu</a:t>
            </a:r>
          </a:p>
          <a:p>
            <a:pPr marL="0" indent="0" algn="just">
              <a:buClrTx/>
              <a:buNone/>
            </a:pPr>
            <a:r>
              <a:rPr lang="cs-CZ" sz="1600" b="1" dirty="0" smtClean="0"/>
              <a:t>Číslo výzvy ŘO: </a:t>
            </a:r>
            <a:r>
              <a:rPr lang="cs-CZ" sz="1600" dirty="0" smtClean="0"/>
              <a:t>68</a:t>
            </a:r>
          </a:p>
          <a:p>
            <a:pPr marL="0" indent="0" algn="just">
              <a:buClrTx/>
              <a:buNone/>
            </a:pPr>
            <a:endParaRPr lang="cs-CZ" sz="1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just">
              <a:buClrTx/>
              <a:buNone/>
            </a:pPr>
            <a:r>
              <a:rPr lang="cs-CZ" sz="1600" b="1" dirty="0" smtClean="0"/>
              <a:t>Číslo výzvy MAS: </a:t>
            </a:r>
            <a:r>
              <a:rPr lang="cs-CZ" sz="1600" dirty="0"/>
              <a:t>9</a:t>
            </a:r>
            <a:endParaRPr lang="cs-CZ" sz="1600" dirty="0" smtClean="0"/>
          </a:p>
          <a:p>
            <a:pPr marL="0" indent="0" algn="just" fontAlgn="ctr">
              <a:buNone/>
            </a:pPr>
            <a:r>
              <a:rPr lang="cs-CZ" sz="1600" b="1" dirty="0"/>
              <a:t>Opatření integrované </a:t>
            </a:r>
            <a:r>
              <a:rPr lang="cs-CZ" sz="1600" b="1" dirty="0" smtClean="0"/>
              <a:t>strategie 4: </a:t>
            </a:r>
            <a:r>
              <a:rPr lang="cs-CZ" sz="1600" dirty="0" smtClean="0"/>
              <a:t>Infrastruktura pro vzdělávání a celoživotní učení</a:t>
            </a:r>
            <a:endParaRPr lang="cs-CZ" sz="1600" dirty="0"/>
          </a:p>
          <a:p>
            <a:pPr marL="0" indent="0" algn="just" fontAlgn="ctr">
              <a:buNone/>
            </a:pPr>
            <a:endParaRPr lang="cs-CZ" sz="1600" b="1" dirty="0" smtClean="0"/>
          </a:p>
          <a:p>
            <a:pPr marL="0" indent="0" algn="just" fontAlgn="ctr">
              <a:buNone/>
            </a:pPr>
            <a:r>
              <a:rPr lang="cs-CZ" sz="1600" b="1" dirty="0" smtClean="0"/>
              <a:t>Číslo výzvy v MS2014+: </a:t>
            </a:r>
            <a:r>
              <a:rPr lang="cs-CZ" sz="1600" dirty="0" smtClean="0"/>
              <a:t>322</a:t>
            </a:r>
            <a:r>
              <a:rPr lang="cs-CZ" sz="1600" dirty="0" smtClean="0"/>
              <a:t>/06_16_075/CLLD_16_01_073</a:t>
            </a:r>
            <a:endParaRPr lang="cs-CZ" sz="1600" dirty="0" smtClean="0"/>
          </a:p>
          <a:p>
            <a:pPr marL="0" indent="0" algn="just" fontAlgn="ctr">
              <a:buNone/>
            </a:pPr>
            <a:r>
              <a:rPr lang="cs-CZ" sz="1600" b="1" dirty="0" smtClean="0"/>
              <a:t>Název výzvy: </a:t>
            </a:r>
            <a:r>
              <a:rPr lang="cs-CZ" sz="1600" dirty="0"/>
              <a:t>9</a:t>
            </a:r>
            <a:r>
              <a:rPr lang="cs-CZ" sz="1600" dirty="0" smtClean="0"/>
              <a:t>.výzva </a:t>
            </a:r>
            <a:r>
              <a:rPr lang="cs-CZ" sz="1600" dirty="0"/>
              <a:t>MAS Vodňanská </a:t>
            </a:r>
            <a:r>
              <a:rPr lang="cs-CZ" sz="1600" dirty="0" err="1"/>
              <a:t>ryba,z.s</a:t>
            </a:r>
            <a:r>
              <a:rPr lang="cs-CZ" sz="1600" dirty="0"/>
              <a:t>.-</a:t>
            </a:r>
            <a:r>
              <a:rPr lang="cs-CZ" sz="1600" dirty="0" smtClean="0"/>
              <a:t>IROP-Infrastruktury pro zájmové, neformální a celoživotní vzdělávání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Představení výzvy – Rozvoj infrastruktury základních škol</a:t>
            </a:r>
            <a:endParaRPr lang="cs-CZ" dirty="0"/>
          </a:p>
        </p:txBody>
      </p:sp>
      <p:pic>
        <p:nvPicPr>
          <p:cNvPr id="4" name="obrázek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2517" y="5944260"/>
            <a:ext cx="187896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84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Záložky ISKP14+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72067" y="2492896"/>
            <a:ext cx="7408333" cy="363326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Záložka </a:t>
            </a:r>
            <a:r>
              <a:rPr lang="cs-CZ" sz="1400" dirty="0" smtClean="0"/>
              <a:t>Aktivity</a:t>
            </a:r>
            <a:endParaRPr lang="cs-CZ" sz="14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Záložka Indikátory </a:t>
            </a:r>
            <a:r>
              <a:rPr lang="cs-CZ" sz="1400" dirty="0" smtClean="0"/>
              <a:t>– jak je dáno ve výzvě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dirty="0" smtClean="0"/>
              <a:t>Záložka </a:t>
            </a:r>
            <a:r>
              <a:rPr lang="cs-CZ" sz="1400" dirty="0"/>
              <a:t>Rozpočet – načte se automaticky – je navázán na </a:t>
            </a:r>
            <a:r>
              <a:rPr lang="cs-CZ" sz="1400" dirty="0" smtClean="0"/>
              <a:t>záložku </a:t>
            </a:r>
            <a:r>
              <a:rPr lang="cs-CZ" sz="1400" dirty="0"/>
              <a:t>Aktivity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Záložka Přehled zdrojů financování – tlačítko </a:t>
            </a:r>
            <a:r>
              <a:rPr lang="cs-CZ" sz="1400" b="1" dirty="0"/>
              <a:t>rozpad financí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Záložka Finanční plán – automaticky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Záložka Kategorie intervencí – dle příručky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Záložka Horizontální principy – automaticky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Záložka Čestné prohlášení – žadatel zaškrtává </a:t>
            </a:r>
            <a:r>
              <a:rPr lang="cs-CZ" sz="1400" dirty="0" err="1"/>
              <a:t>checkbox</a:t>
            </a:r>
            <a:endParaRPr lang="cs-CZ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Záložka Dokumenty – přílohy dle </a:t>
            </a:r>
            <a:r>
              <a:rPr lang="cs-CZ" sz="1400" dirty="0" smtClean="0"/>
              <a:t>výzvy</a:t>
            </a:r>
            <a:endParaRPr lang="cs-CZ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Záložka podpis  žádosti </a:t>
            </a:r>
            <a:r>
              <a:rPr lang="cs-CZ" sz="1400" dirty="0" smtClean="0"/>
              <a:t>– </a:t>
            </a:r>
            <a:r>
              <a:rPr lang="cs-CZ" sz="1400" dirty="0"/>
              <a:t>nejdříve  kontrola, pak finalizovat, pak podepsat – pouze signatář – musí být v přístupu k </a:t>
            </a:r>
            <a:r>
              <a:rPr lang="cs-CZ" sz="1400" dirty="0" smtClean="0"/>
              <a:t>projektu – </a:t>
            </a:r>
            <a:r>
              <a:rPr lang="cs-CZ" sz="1400" dirty="0"/>
              <a:t>vytisknout – založit šanon s dokumentací k </a:t>
            </a:r>
            <a:r>
              <a:rPr lang="cs-CZ" sz="1400" dirty="0" smtClean="0"/>
              <a:t>projektu</a:t>
            </a:r>
            <a:endParaRPr lang="cs-CZ" sz="1400" dirty="0"/>
          </a:p>
        </p:txBody>
      </p:sp>
      <p:pic>
        <p:nvPicPr>
          <p:cNvPr id="4" name="obrázek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5805264"/>
            <a:ext cx="1878965" cy="69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8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600" b="1" dirty="0" smtClean="0"/>
              <a:t>Příjemci dotace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 smtClean="0"/>
              <a:t>Během celého trvání projektu probíhá monitorování</a:t>
            </a:r>
          </a:p>
          <a:p>
            <a:pPr marL="0" indent="0">
              <a:buNone/>
            </a:pPr>
            <a:r>
              <a:rPr lang="cs-CZ" sz="1600" dirty="0"/>
              <a:t>– </a:t>
            </a:r>
            <a:r>
              <a:rPr lang="cs-CZ" sz="1600" dirty="0" smtClean="0"/>
              <a:t>monitorovací zprávy a monitorovací návštěvy</a:t>
            </a:r>
          </a:p>
          <a:p>
            <a:pPr marL="0" indent="0">
              <a:buNone/>
            </a:pPr>
            <a:r>
              <a:rPr lang="cs-CZ" sz="1600" dirty="0"/>
              <a:t>– kontrola </a:t>
            </a:r>
            <a:r>
              <a:rPr lang="cs-CZ" sz="1600" dirty="0" smtClean="0"/>
              <a:t>na místě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dirty="0" smtClean="0"/>
              <a:t>Typy monitorovacích zpráv: </a:t>
            </a:r>
          </a:p>
          <a:p>
            <a:pPr marL="0" indent="0">
              <a:buNone/>
            </a:pPr>
            <a:r>
              <a:rPr lang="cs-CZ" sz="1600" dirty="0"/>
              <a:t>– </a:t>
            </a:r>
            <a:r>
              <a:rPr lang="cs-CZ" sz="1600" dirty="0" smtClean="0"/>
              <a:t>Průběžná zpráva o realizaci projektu (</a:t>
            </a:r>
            <a:r>
              <a:rPr lang="cs-CZ" sz="1600" dirty="0" err="1" smtClean="0"/>
              <a:t>ZoR</a:t>
            </a:r>
            <a:r>
              <a:rPr lang="cs-CZ" sz="1600" dirty="0" smtClean="0"/>
              <a:t>)</a:t>
            </a:r>
          </a:p>
          <a:p>
            <a:pPr marL="0" indent="0">
              <a:buNone/>
            </a:pPr>
            <a:r>
              <a:rPr lang="cs-CZ" sz="1600" dirty="0"/>
              <a:t>– </a:t>
            </a:r>
            <a:r>
              <a:rPr lang="cs-CZ" sz="1600" dirty="0" smtClean="0"/>
              <a:t>Závěrečná zpráva o realizace projektu (</a:t>
            </a:r>
            <a:r>
              <a:rPr lang="cs-CZ" sz="1600" dirty="0" err="1" smtClean="0"/>
              <a:t>ZZoR</a:t>
            </a:r>
            <a:r>
              <a:rPr lang="cs-CZ" sz="1600" dirty="0" smtClean="0"/>
              <a:t>)</a:t>
            </a:r>
          </a:p>
        </p:txBody>
      </p:sp>
      <p:pic>
        <p:nvPicPr>
          <p:cNvPr id="4" name="obrázek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5805264"/>
            <a:ext cx="1878965" cy="69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70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27195" y="2628952"/>
            <a:ext cx="7408333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dirty="0" smtClean="0"/>
              <a:t>Obecná a </a:t>
            </a:r>
            <a:r>
              <a:rPr lang="cs-CZ" sz="1600" dirty="0"/>
              <a:t>Specifická pravidla pro žadatele a </a:t>
            </a:r>
            <a:r>
              <a:rPr lang="cs-CZ" sz="1600" dirty="0" smtClean="0"/>
              <a:t>příjemce</a:t>
            </a:r>
          </a:p>
          <a:p>
            <a:pPr marL="0" indent="0">
              <a:buNone/>
            </a:pPr>
            <a:r>
              <a:rPr lang="cs-CZ" sz="1600" dirty="0">
                <a:hlinkClick r:id="rId3"/>
              </a:rPr>
              <a:t>http://</a:t>
            </a:r>
            <a:r>
              <a:rPr lang="cs-CZ" sz="1600" dirty="0" smtClean="0">
                <a:hlinkClick r:id="rId3"/>
              </a:rPr>
              <a:t>www.irop.mmr.cz/cs/Vyzvy/Seznam/Vyzva-c-68-Zvysovani-kvality-a-dostupnosti-Infrast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Výzva MAS č. </a:t>
            </a:r>
            <a:r>
              <a:rPr lang="cs-CZ" sz="1600" dirty="0" smtClean="0"/>
              <a:t>9 </a:t>
            </a:r>
            <a:r>
              <a:rPr lang="cs-CZ" sz="1600" dirty="0" smtClean="0"/>
              <a:t>včetně příloh</a:t>
            </a:r>
          </a:p>
          <a:p>
            <a:pPr marL="0" indent="0">
              <a:buNone/>
            </a:pPr>
            <a:r>
              <a:rPr lang="cs-CZ" sz="1600" dirty="0">
                <a:hlinkClick r:id="rId4"/>
              </a:rPr>
              <a:t>https://</a:t>
            </a:r>
            <a:r>
              <a:rPr lang="cs-CZ" sz="1600" dirty="0" smtClean="0">
                <a:hlinkClick r:id="rId4"/>
              </a:rPr>
              <a:t>www.vodnanskaryba.eu/mas/irop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Strategie MAS</a:t>
            </a:r>
          </a:p>
          <a:p>
            <a:pPr marL="0" indent="0">
              <a:buNone/>
            </a:pPr>
            <a:r>
              <a:rPr lang="cs-CZ" sz="1600" dirty="0">
                <a:hlinkClick r:id="rId5"/>
              </a:rPr>
              <a:t>https://www.vodnanskaryba.eu/zet/File/drop/strategie_clld_-_</a:t>
            </a:r>
            <a:r>
              <a:rPr lang="cs-CZ" sz="1600" dirty="0" smtClean="0">
                <a:hlinkClick r:id="rId5"/>
              </a:rPr>
              <a:t>verze_5-1501568185.pdf</a:t>
            </a: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Příručka pro zadávání výzvy do MS2014+</a:t>
            </a:r>
          </a:p>
          <a:p>
            <a:pPr marL="0" indent="0">
              <a:buNone/>
            </a:pPr>
            <a:r>
              <a:rPr lang="cs-CZ" sz="1600" dirty="0">
                <a:hlinkClick r:id="rId6"/>
              </a:rPr>
              <a:t>https://www.vodnanskaryba.eu/zet/File/stahovani/uzivatelska_prirucka_zpracovani-zadosti-v-is_kp14_v1.8-.</a:t>
            </a:r>
            <a:r>
              <a:rPr lang="cs-CZ" sz="1600" dirty="0" smtClean="0">
                <a:hlinkClick r:id="rId6"/>
              </a:rPr>
              <a:t>pdf</a:t>
            </a:r>
            <a:endParaRPr lang="cs-CZ" sz="1600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Důležité odkazy</a:t>
            </a:r>
            <a:endParaRPr lang="cs-CZ" dirty="0"/>
          </a:p>
        </p:txBody>
      </p:sp>
      <p:pic>
        <p:nvPicPr>
          <p:cNvPr id="4" name="obrázek 1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08648" y="6079648"/>
            <a:ext cx="1878965" cy="69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269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b="1" u="sng" dirty="0" smtClean="0"/>
              <a:t>Kontakty na vyhlašovatele Výzvy MAS Vodňanská ryba, z. s. </a:t>
            </a:r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600" dirty="0" smtClean="0"/>
              <a:t>Adresa: MAS Vodňanská ryba, z. s. </a:t>
            </a:r>
          </a:p>
          <a:p>
            <a:pPr marL="0" indent="0">
              <a:buNone/>
            </a:pPr>
            <a:r>
              <a:rPr lang="cs-CZ" sz="1600" dirty="0" smtClean="0"/>
              <a:t>nám. Svobody 10, 389 01 Vodňany</a:t>
            </a:r>
          </a:p>
          <a:p>
            <a:pPr marL="0" indent="0">
              <a:buNone/>
            </a:pPr>
            <a:endParaRPr lang="cs-CZ" sz="1600" b="1" u="sng" dirty="0" smtClean="0"/>
          </a:p>
          <a:p>
            <a:pPr marL="0" indent="0">
              <a:buNone/>
            </a:pPr>
            <a:r>
              <a:rPr lang="cs-CZ" sz="1600" b="1" u="sng" dirty="0" smtClean="0"/>
              <a:t>Kontaktní osoby:</a:t>
            </a:r>
            <a:endParaRPr lang="cs-CZ" sz="1600" b="1" u="sng" dirty="0"/>
          </a:p>
          <a:p>
            <a:pPr marL="0" indent="0">
              <a:buNone/>
            </a:pPr>
            <a:r>
              <a:rPr lang="cs-CZ" sz="1600" dirty="0" smtClean="0"/>
              <a:t>Ing. Bc. Jitka </a:t>
            </a:r>
            <a:r>
              <a:rPr lang="cs-CZ" sz="1600" dirty="0" err="1" smtClean="0"/>
              <a:t>Rojíková</a:t>
            </a:r>
            <a:r>
              <a:rPr lang="cs-CZ" sz="1600" dirty="0" smtClean="0"/>
              <a:t> č. t.: 603 309 543</a:t>
            </a:r>
          </a:p>
          <a:p>
            <a:pPr marL="0" indent="0">
              <a:buNone/>
            </a:pPr>
            <a:r>
              <a:rPr lang="cs-CZ" sz="1200" dirty="0" smtClean="0"/>
              <a:t>projektová manažerka IROP</a:t>
            </a:r>
          </a:p>
          <a:p>
            <a:pPr marL="0" indent="0">
              <a:buNone/>
            </a:pPr>
            <a:r>
              <a:rPr lang="cs-CZ" sz="1600" dirty="0"/>
              <a:t>e-mail: </a:t>
            </a:r>
            <a:r>
              <a:rPr lang="cs-CZ" sz="1600" dirty="0" smtClean="0">
                <a:hlinkClick r:id="rId3"/>
              </a:rPr>
              <a:t>rojikova</a:t>
            </a:r>
            <a:r>
              <a:rPr lang="cs-CZ" sz="1600" u="sng" dirty="0" smtClean="0">
                <a:hlinkClick r:id="rId3"/>
              </a:rPr>
              <a:t>@masvodryba.cz</a:t>
            </a:r>
            <a:endParaRPr lang="cs-CZ" sz="1600" u="sng" dirty="0" smtClean="0"/>
          </a:p>
          <a:p>
            <a:pPr marL="0" indent="0">
              <a:buNone/>
            </a:pPr>
            <a:r>
              <a:rPr lang="cs-CZ" sz="1600" dirty="0"/>
              <a:t>PhDr. Alena </a:t>
            </a:r>
            <a:r>
              <a:rPr lang="cs-CZ" sz="1600" dirty="0" err="1"/>
              <a:t>Cepáková</a:t>
            </a:r>
            <a:r>
              <a:rPr lang="cs-CZ" sz="1600" dirty="0"/>
              <a:t> č.t.: 602 373 </a:t>
            </a:r>
            <a:r>
              <a:rPr lang="cs-CZ" sz="1600" dirty="0" smtClean="0"/>
              <a:t>536</a:t>
            </a:r>
          </a:p>
          <a:p>
            <a:pPr marL="0" indent="0">
              <a:buNone/>
            </a:pPr>
            <a:r>
              <a:rPr lang="cs-CZ" sz="1200" dirty="0" smtClean="0"/>
              <a:t>předsedkyně MAS, vedoucí zaměstnanec CLLD</a:t>
            </a:r>
          </a:p>
          <a:p>
            <a:pPr marL="0" indent="0">
              <a:buNone/>
            </a:pPr>
            <a:r>
              <a:rPr lang="cs-CZ" sz="1600" dirty="0" smtClean="0"/>
              <a:t>e-mail: </a:t>
            </a:r>
            <a:r>
              <a:rPr lang="cs-CZ" sz="1600" dirty="0" smtClean="0">
                <a:hlinkClick r:id="rId4"/>
              </a:rPr>
              <a:t>cepakova@masvodryba.cz</a:t>
            </a:r>
            <a:endParaRPr lang="cs-CZ" sz="1600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Kontakty</a:t>
            </a:r>
            <a:endParaRPr lang="cs-CZ" dirty="0"/>
          </a:p>
        </p:txBody>
      </p:sp>
      <p:pic>
        <p:nvPicPr>
          <p:cNvPr id="4" name="obrázek 1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40832" y="6021288"/>
            <a:ext cx="1878965" cy="69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211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4632" cy="2764904"/>
          </a:xfrm>
        </p:spPr>
        <p:txBody>
          <a:bodyPr>
            <a:normAutofit/>
          </a:bodyPr>
          <a:lstStyle/>
          <a:p>
            <a:r>
              <a:rPr lang="cs-CZ" dirty="0"/>
              <a:t>Děkujeme za pozornost a těšíme se na spolupráci!</a:t>
            </a:r>
            <a:br>
              <a:rPr lang="cs-CZ" dirty="0"/>
            </a:b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/>
          </a:p>
        </p:txBody>
      </p:sp>
      <p:pic>
        <p:nvPicPr>
          <p:cNvPr id="4" name="obrázek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6165304"/>
            <a:ext cx="1440160" cy="5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 descr="\\nt1\O\Loga 2014_2020\IROP\Logolinky\RGB\JPG\IROP_CZ_RO_B_C RGB_malý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32656"/>
            <a:ext cx="4254957" cy="72058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80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1400" dirty="0" smtClean="0"/>
              <a:t>Datum a čas vyhlášení výzvy: </a:t>
            </a:r>
            <a:r>
              <a:rPr lang="cs-CZ" sz="1400" b="1" dirty="0" smtClean="0"/>
              <a:t>20</a:t>
            </a:r>
            <a:r>
              <a:rPr lang="cs-CZ" sz="1400" b="1" dirty="0" smtClean="0"/>
              <a:t>. 5. 2019, </a:t>
            </a:r>
            <a:r>
              <a:rPr lang="cs-CZ" sz="1400" b="1" dirty="0" smtClean="0"/>
              <a:t>8:00h</a:t>
            </a:r>
          </a:p>
          <a:p>
            <a:pPr marL="0" indent="0">
              <a:buNone/>
            </a:pPr>
            <a:r>
              <a:rPr lang="cs-CZ" sz="1400" dirty="0" smtClean="0"/>
              <a:t>Datum a čas zahájení příjmu žádosti: </a:t>
            </a:r>
            <a:r>
              <a:rPr lang="cs-CZ" sz="1400" b="1" dirty="0" smtClean="0"/>
              <a:t>20</a:t>
            </a:r>
            <a:r>
              <a:rPr lang="cs-CZ" sz="1400" b="1" dirty="0" smtClean="0"/>
              <a:t>. 5. 2019, </a:t>
            </a:r>
            <a:r>
              <a:rPr lang="cs-CZ" sz="1400" b="1" dirty="0" smtClean="0"/>
              <a:t>8:00h</a:t>
            </a:r>
          </a:p>
          <a:p>
            <a:pPr marL="0" indent="0">
              <a:buNone/>
            </a:pPr>
            <a:r>
              <a:rPr lang="cs-CZ" sz="1400" dirty="0" smtClean="0"/>
              <a:t>Datum a čas ukončení příjmu žádosti: </a:t>
            </a:r>
            <a:r>
              <a:rPr lang="cs-CZ" sz="1400" b="1" dirty="0" smtClean="0"/>
              <a:t>20</a:t>
            </a:r>
            <a:r>
              <a:rPr lang="cs-CZ" sz="1400" b="1" dirty="0" smtClean="0"/>
              <a:t>. 6. 2019, </a:t>
            </a:r>
            <a:r>
              <a:rPr lang="cs-CZ" sz="1400" b="1" dirty="0" smtClean="0"/>
              <a:t>12:00h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Datum zahájení realizace: 1. 1. 2014</a:t>
            </a:r>
          </a:p>
          <a:p>
            <a:pPr marL="0" indent="0">
              <a:buNone/>
            </a:pPr>
            <a:r>
              <a:rPr lang="cs-CZ" sz="1400" dirty="0" smtClean="0"/>
              <a:t>Datum ukončení realizace projektu: 30. 6. 2023</a:t>
            </a:r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Realizace projektu nesmí být ukončena před podáním žádosti o podporu!</a:t>
            </a:r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sz="1400" dirty="0"/>
              <a:t>Alokace výzvy MAS (CZV): </a:t>
            </a:r>
            <a:r>
              <a:rPr lang="cs-CZ" sz="1400" dirty="0" smtClean="0"/>
              <a:t> </a:t>
            </a:r>
            <a:r>
              <a:rPr lang="cs-CZ" sz="1400" b="1" dirty="0" smtClean="0"/>
              <a:t>531 572,36 Kč</a:t>
            </a:r>
            <a:endParaRPr lang="cs-CZ" sz="1400" dirty="0"/>
          </a:p>
          <a:p>
            <a:pPr marL="0" indent="0">
              <a:buNone/>
            </a:pPr>
            <a:r>
              <a:rPr lang="cs-CZ" sz="1400" dirty="0"/>
              <a:t>Míra podpory: 95 % z EFRR</a:t>
            </a:r>
          </a:p>
          <a:p>
            <a:pPr marL="0" indent="0">
              <a:buNone/>
            </a:pPr>
            <a:r>
              <a:rPr lang="cs-CZ" sz="1400" dirty="0"/>
              <a:t>Státní rozpočet: 0</a:t>
            </a:r>
            <a:r>
              <a:rPr lang="cs-CZ" sz="1400" dirty="0" smtClean="0"/>
              <a:t> %</a:t>
            </a:r>
          </a:p>
          <a:p>
            <a:pPr marL="0" indent="0">
              <a:buNone/>
            </a:pPr>
            <a:r>
              <a:rPr lang="cs-CZ" sz="1400" dirty="0" smtClean="0"/>
              <a:t>Příjemce: 5 %</a:t>
            </a:r>
            <a:endParaRPr lang="cs-CZ" sz="1400" dirty="0"/>
          </a:p>
          <a:p>
            <a:pPr marL="0" indent="0" algn="just">
              <a:buNone/>
            </a:pPr>
            <a:endParaRPr lang="cs-CZ" sz="1400" dirty="0"/>
          </a:p>
          <a:p>
            <a:pPr marL="0" indent="0">
              <a:buNone/>
            </a:pPr>
            <a:r>
              <a:rPr lang="cs-CZ" sz="1400" dirty="0"/>
              <a:t>Minimální výše CZV: </a:t>
            </a:r>
            <a:r>
              <a:rPr lang="cs-CZ" sz="1400" dirty="0" smtClean="0"/>
              <a:t>   </a:t>
            </a:r>
            <a:r>
              <a:rPr lang="cs-CZ" sz="1400" b="1" dirty="0" smtClean="0"/>
              <a:t>100 000 </a:t>
            </a:r>
            <a:r>
              <a:rPr lang="cs-CZ" sz="1400" b="1" dirty="0"/>
              <a:t>Kč</a:t>
            </a:r>
          </a:p>
          <a:p>
            <a:pPr marL="0" indent="0">
              <a:buNone/>
            </a:pPr>
            <a:r>
              <a:rPr lang="cs-CZ" sz="1400" dirty="0"/>
              <a:t>Maximální výše CZV: </a:t>
            </a:r>
            <a:r>
              <a:rPr lang="cs-CZ" sz="1400" b="1" dirty="0"/>
              <a:t> </a:t>
            </a:r>
            <a:r>
              <a:rPr lang="cs-CZ" sz="1400" b="1" dirty="0" smtClean="0"/>
              <a:t>531 572,36 </a:t>
            </a:r>
            <a:r>
              <a:rPr lang="cs-CZ" sz="1400" b="1" dirty="0" smtClean="0"/>
              <a:t>Kč</a:t>
            </a:r>
            <a:endParaRPr lang="cs-CZ" sz="1400" dirty="0"/>
          </a:p>
          <a:p>
            <a:pPr marL="0" indent="0">
              <a:buNone/>
            </a:pPr>
            <a:endParaRPr lang="cs-CZ" sz="1400" b="1" dirty="0"/>
          </a:p>
          <a:p>
            <a:pPr marL="0" indent="0">
              <a:buNone/>
            </a:pPr>
            <a:r>
              <a:rPr lang="cs-CZ" sz="1400" dirty="0"/>
              <a:t>Forma podpory: Dotace – ex-post </a:t>
            </a:r>
            <a:r>
              <a:rPr lang="cs-CZ" sz="1400" dirty="0" smtClean="0"/>
              <a:t>financování</a:t>
            </a:r>
            <a:endParaRPr lang="cs-CZ" sz="1400" dirty="0"/>
          </a:p>
          <a:p>
            <a:endParaRPr lang="cs-CZ" sz="1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Termíny, podpora výzvy</a:t>
            </a:r>
            <a:endParaRPr lang="cs-CZ" dirty="0"/>
          </a:p>
        </p:txBody>
      </p:sp>
      <p:pic>
        <p:nvPicPr>
          <p:cNvPr id="6" name="obrázek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79" y="6093296"/>
            <a:ext cx="187896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81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u="sng" dirty="0" smtClean="0"/>
              <a:t>Typy podporovaných projektů</a:t>
            </a:r>
          </a:p>
          <a:p>
            <a:pPr marL="0" indent="0">
              <a:buNone/>
            </a:pPr>
            <a:endParaRPr lang="cs-CZ" sz="15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500" dirty="0" smtClean="0"/>
              <a:t>přístavby</a:t>
            </a:r>
            <a:r>
              <a:rPr lang="cs-CZ" sz="1500" dirty="0"/>
              <a:t>, nástavby a stavební práce spojené s vybudováním infrastruktury pro zájmové, neformální a celoživotní vzdělávání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500" dirty="0" smtClean="0"/>
              <a:t>rekonstrukce </a:t>
            </a:r>
            <a:r>
              <a:rPr lang="cs-CZ" sz="1500" dirty="0"/>
              <a:t>a stavební úpravy stávající infrastruktury (včetně zabezpečení bezbariérovosti dle vyhlášky č. 398/2009 Sb.)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500" dirty="0" smtClean="0"/>
              <a:t>nákup </a:t>
            </a:r>
            <a:r>
              <a:rPr lang="cs-CZ" sz="1500" dirty="0"/>
              <a:t>pozemků a staveb (nemovitostí)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500" dirty="0" smtClean="0"/>
              <a:t>pořízení </a:t>
            </a:r>
            <a:r>
              <a:rPr lang="cs-CZ" sz="1500" dirty="0"/>
              <a:t>vybavení budov a učeben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500" dirty="0" smtClean="0"/>
              <a:t>pořízení </a:t>
            </a:r>
            <a:r>
              <a:rPr lang="cs-CZ" sz="1500" dirty="0"/>
              <a:t>kompenzačních pomůcek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1500" dirty="0"/>
          </a:p>
          <a:p>
            <a:pPr marL="0" indent="0">
              <a:buNone/>
            </a:pPr>
            <a:r>
              <a:rPr lang="cs-CZ" sz="1500" dirty="0"/>
              <a:t>Podpora může být poskytnuta pouze ve vazbě na klíčové kompetence (komunikace v cizích jazycích, práce s digitálními technologiemi, přírodní vědy, technické a řemeslné obory).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1500" dirty="0"/>
          </a:p>
          <a:p>
            <a:pPr marL="0" indent="0">
              <a:buNone/>
            </a:pPr>
            <a:r>
              <a:rPr lang="cs-CZ" sz="1500" dirty="0"/>
              <a:t>Projektové záměry musí být v souladu s Místním akčním plánem vzdělávání nebo s Krajským akčním plánem vzdělávání.</a:t>
            </a:r>
          </a:p>
          <a:p>
            <a:pPr marL="0" indent="0" algn="just">
              <a:buNone/>
            </a:pPr>
            <a:endParaRPr lang="cs-CZ" sz="15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Zacílení podpory</a:t>
            </a:r>
            <a:endParaRPr lang="cs-CZ" dirty="0"/>
          </a:p>
        </p:txBody>
      </p:sp>
      <p:pic>
        <p:nvPicPr>
          <p:cNvPr id="5" name="obrázek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5805264"/>
            <a:ext cx="1878965" cy="69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067944" y="6021288"/>
            <a:ext cx="1161826" cy="365125"/>
          </a:xfrm>
        </p:spPr>
        <p:txBody>
          <a:bodyPr/>
          <a:lstStyle/>
          <a:p>
            <a:fld id="{C85959E3-5675-46FC-8DE9-75FF9D5208D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584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27584" y="2492896"/>
            <a:ext cx="7408333" cy="323467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Clr>
                <a:schemeClr val="tx1"/>
              </a:buClr>
              <a:buNone/>
            </a:pPr>
            <a:r>
              <a:rPr lang="cs-CZ" sz="1500" u="sng" dirty="0" smtClean="0"/>
              <a:t>Oprávnění žadatele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400" dirty="0" smtClean="0"/>
              <a:t>kraje</a:t>
            </a:r>
            <a:endParaRPr lang="cs-CZ" sz="1400" dirty="0"/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400" dirty="0" smtClean="0"/>
              <a:t>organizace </a:t>
            </a:r>
            <a:r>
              <a:rPr lang="cs-CZ" sz="1400" dirty="0"/>
              <a:t>zakládané nebo zřizované kraji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400" dirty="0" smtClean="0"/>
              <a:t>obce</a:t>
            </a:r>
            <a:endParaRPr lang="cs-CZ" sz="1400" dirty="0"/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400" dirty="0" smtClean="0"/>
              <a:t>organizace </a:t>
            </a:r>
            <a:r>
              <a:rPr lang="cs-CZ" sz="1400" dirty="0"/>
              <a:t>zakládané nebo zřizované obcemi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400" dirty="0" smtClean="0"/>
              <a:t>nestátní </a:t>
            </a:r>
            <a:r>
              <a:rPr lang="cs-CZ" sz="1400" dirty="0"/>
              <a:t>neziskové organizace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400" dirty="0" smtClean="0"/>
              <a:t>církve</a:t>
            </a:r>
            <a:endParaRPr lang="cs-CZ" sz="1400" dirty="0"/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400" dirty="0" smtClean="0"/>
              <a:t>církevní </a:t>
            </a:r>
            <a:r>
              <a:rPr lang="cs-CZ" sz="1400" dirty="0"/>
              <a:t>organizace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400" dirty="0" smtClean="0"/>
              <a:t>organizační </a:t>
            </a:r>
            <a:r>
              <a:rPr lang="cs-CZ" sz="1400" dirty="0"/>
              <a:t>složky státu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400" dirty="0" smtClean="0"/>
              <a:t>příspěvkové </a:t>
            </a:r>
            <a:r>
              <a:rPr lang="cs-CZ" sz="1400" dirty="0"/>
              <a:t>organizace organizačních složek státu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400" dirty="0" smtClean="0"/>
              <a:t>školy </a:t>
            </a:r>
            <a:r>
              <a:rPr lang="cs-CZ" sz="1400" dirty="0"/>
              <a:t>a školská zařízení v oblasti předškolního, základního a středního vzdělávání a vyšší odborné školy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400" dirty="0" smtClean="0"/>
              <a:t>další </a:t>
            </a:r>
            <a:r>
              <a:rPr lang="cs-CZ" sz="1400" dirty="0"/>
              <a:t>subjekty podílející se na realizaci vzdělávacích aktivit</a:t>
            </a:r>
            <a:endParaRPr lang="cs-CZ" sz="1600" dirty="0" smtClean="0"/>
          </a:p>
          <a:p>
            <a:pPr marL="0" indent="0">
              <a:buClr>
                <a:schemeClr val="tx1"/>
              </a:buClr>
              <a:buNone/>
            </a:pPr>
            <a:endParaRPr lang="cs-CZ" sz="1300" u="sng" dirty="0" smtClean="0"/>
          </a:p>
          <a:p>
            <a:pPr marL="0" indent="0">
              <a:buClr>
                <a:schemeClr val="tx1"/>
              </a:buClr>
              <a:buNone/>
            </a:pPr>
            <a:r>
              <a:rPr lang="cs-CZ" sz="1500" u="sng" dirty="0" smtClean="0"/>
              <a:t>Území </a:t>
            </a:r>
            <a:r>
              <a:rPr lang="cs-CZ" sz="1500" u="sng" dirty="0" smtClean="0"/>
              <a:t>realizace:</a:t>
            </a:r>
          </a:p>
          <a:p>
            <a:pPr marL="0" indent="0">
              <a:buClr>
                <a:schemeClr val="tx1"/>
              </a:buClr>
              <a:buNone/>
            </a:pPr>
            <a:r>
              <a:rPr lang="cs-CZ" sz="1300" dirty="0" smtClean="0"/>
              <a:t>Území MAS Vodňanská ryba, z. s. vymezené ve schválené strategii </a:t>
            </a:r>
            <a:r>
              <a:rPr lang="cs-CZ" sz="1500" dirty="0" smtClean="0"/>
              <a:t>CLLD.</a:t>
            </a:r>
          </a:p>
          <a:p>
            <a:pPr marL="0" indent="0">
              <a:buClr>
                <a:schemeClr val="tx1"/>
              </a:buClr>
              <a:buNone/>
            </a:pPr>
            <a:endParaRPr lang="cs-CZ" sz="1600" dirty="0"/>
          </a:p>
          <a:p>
            <a:pPr marL="0" indent="0">
              <a:buClr>
                <a:schemeClr val="bg2">
                  <a:lumMod val="75000"/>
                </a:schemeClr>
              </a:buClr>
              <a:buNone/>
            </a:pPr>
            <a:endParaRPr lang="cs-CZ" sz="1500" u="sng" dirty="0" smtClean="0"/>
          </a:p>
          <a:p>
            <a:pPr marL="0" indent="0">
              <a:buClr>
                <a:schemeClr val="bg2">
                  <a:lumMod val="75000"/>
                </a:schemeClr>
              </a:buClr>
              <a:buNone/>
            </a:pPr>
            <a:endParaRPr lang="cs-CZ" sz="1400" dirty="0" smtClean="0"/>
          </a:p>
          <a:p>
            <a:pPr marL="0" indent="0">
              <a:buClr>
                <a:schemeClr val="tx1"/>
              </a:buClr>
              <a:buNone/>
            </a:pPr>
            <a:endParaRPr lang="cs-CZ" sz="1600" u="sng" dirty="0" smtClean="0"/>
          </a:p>
          <a:p>
            <a:pPr marL="0" indent="0">
              <a:buClr>
                <a:schemeClr val="tx1"/>
              </a:buClr>
              <a:buNone/>
            </a:pPr>
            <a:endParaRPr lang="cs-CZ" sz="1600" u="sng" dirty="0" smtClean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Oprávnění </a:t>
            </a:r>
            <a:r>
              <a:rPr lang="cs-CZ" sz="2800" dirty="0"/>
              <a:t>žadatele, Území realizace</a:t>
            </a:r>
          </a:p>
        </p:txBody>
      </p:sp>
      <p:pic>
        <p:nvPicPr>
          <p:cNvPr id="4" name="obrázek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92870" y="5721549"/>
            <a:ext cx="1878965" cy="69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91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492896"/>
            <a:ext cx="7408333" cy="3633267"/>
          </a:xfrm>
        </p:spPr>
        <p:txBody>
          <a:bodyPr>
            <a:normAutofit lnSpcReduction="10000"/>
          </a:bodyPr>
          <a:lstStyle/>
          <a:p>
            <a:pPr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cs-CZ" sz="1600" dirty="0" smtClean="0"/>
          </a:p>
          <a:p>
            <a:pPr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cs-CZ" sz="1600" dirty="0"/>
          </a:p>
          <a:p>
            <a:pPr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600" dirty="0" smtClean="0"/>
              <a:t>osoby </a:t>
            </a:r>
            <a:r>
              <a:rPr lang="cs-CZ" sz="1600" dirty="0"/>
              <a:t>sociálně vyloučené </a:t>
            </a:r>
          </a:p>
          <a:p>
            <a:pPr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600" dirty="0" smtClean="0"/>
              <a:t>osoby </a:t>
            </a:r>
            <a:r>
              <a:rPr lang="cs-CZ" sz="1600" dirty="0"/>
              <a:t>ohrožené sociálním vyloučením</a:t>
            </a:r>
          </a:p>
          <a:p>
            <a:pPr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600" dirty="0" smtClean="0"/>
              <a:t>osoby </a:t>
            </a:r>
            <a:r>
              <a:rPr lang="cs-CZ" sz="1600" dirty="0"/>
              <a:t>se speciálními vzdělávacími potřebami</a:t>
            </a:r>
          </a:p>
          <a:p>
            <a:pPr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600" dirty="0" smtClean="0"/>
              <a:t>pedagogičtí </a:t>
            </a:r>
            <a:r>
              <a:rPr lang="cs-CZ" sz="1600" dirty="0"/>
              <a:t>pracovníci</a:t>
            </a:r>
          </a:p>
          <a:p>
            <a:pPr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600" dirty="0" smtClean="0"/>
              <a:t>pracovníci </a:t>
            </a:r>
            <a:r>
              <a:rPr lang="cs-CZ" sz="1600" dirty="0"/>
              <a:t>a dobrovolní pracovníci organizací působících v oblasti vzdělávání nebo asistenčních služeb</a:t>
            </a:r>
          </a:p>
          <a:p>
            <a:pPr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600" dirty="0" smtClean="0"/>
              <a:t>děti </a:t>
            </a:r>
            <a:r>
              <a:rPr lang="cs-CZ" sz="1600" dirty="0"/>
              <a:t>v předškolním vzdělávání</a:t>
            </a:r>
          </a:p>
          <a:p>
            <a:pPr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600" dirty="0" smtClean="0"/>
              <a:t>žáci </a:t>
            </a:r>
            <a:r>
              <a:rPr lang="cs-CZ" sz="1600" dirty="0"/>
              <a:t>(studenti)</a:t>
            </a:r>
          </a:p>
          <a:p>
            <a:pPr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600" dirty="0" smtClean="0"/>
              <a:t>pracovníci </a:t>
            </a:r>
            <a:r>
              <a:rPr lang="cs-CZ" sz="1600" dirty="0"/>
              <a:t>a dobrovolní pracovníci organizací působících v oblasti neformálního a zájmového vzdělávání dětí a mládeže</a:t>
            </a:r>
          </a:p>
          <a:p>
            <a:pPr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sz="1600" dirty="0" smtClean="0"/>
              <a:t>dospělí </a:t>
            </a:r>
            <a:r>
              <a:rPr lang="cs-CZ" sz="1600" dirty="0"/>
              <a:t>v dalším vzdělávání</a:t>
            </a:r>
            <a:endParaRPr lang="cs-CZ" sz="16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4067944" y="6021288"/>
            <a:ext cx="1161826" cy="365125"/>
          </a:xfrm>
        </p:spPr>
        <p:txBody>
          <a:bodyPr/>
          <a:lstStyle/>
          <a:p>
            <a:fld id="{C85959E3-5675-46FC-8DE9-75FF9D5208DE}" type="slidenum">
              <a:rPr lang="cs-CZ" smtClean="0"/>
              <a:t>7</a:t>
            </a:fld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Cílová </a:t>
            </a:r>
            <a:r>
              <a:rPr lang="cs-CZ" sz="2800" dirty="0" smtClean="0"/>
              <a:t>skupina</a:t>
            </a:r>
            <a:endParaRPr lang="cs-CZ" sz="2800" dirty="0"/>
          </a:p>
        </p:txBody>
      </p:sp>
      <p:pic>
        <p:nvPicPr>
          <p:cNvPr id="5" name="obrázek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48799" y="5782735"/>
            <a:ext cx="1878965" cy="69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3416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99592" y="2492896"/>
            <a:ext cx="7408333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b="1" dirty="0" smtClean="0"/>
              <a:t>5 00 </a:t>
            </a:r>
            <a:r>
              <a:rPr lang="cs-CZ" sz="1600" b="1" dirty="0"/>
              <a:t>00 </a:t>
            </a:r>
            <a:r>
              <a:rPr lang="cs-CZ" sz="1600" dirty="0"/>
              <a:t>– </a:t>
            </a:r>
            <a:r>
              <a:rPr lang="cs-CZ" sz="1600" dirty="0" smtClean="0"/>
              <a:t>Počet podpořených vzdělávacích zařízení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b="1" dirty="0"/>
              <a:t>5</a:t>
            </a:r>
            <a:r>
              <a:rPr lang="cs-CZ" sz="1600" b="1" dirty="0" smtClean="0"/>
              <a:t> 00 01</a:t>
            </a:r>
            <a:r>
              <a:rPr lang="cs-CZ" sz="1600" dirty="0" smtClean="0"/>
              <a:t> </a:t>
            </a:r>
            <a:r>
              <a:rPr lang="cs-CZ" sz="1600" dirty="0"/>
              <a:t>– </a:t>
            </a:r>
            <a:r>
              <a:rPr lang="cs-CZ" sz="1600" dirty="0" smtClean="0"/>
              <a:t>Kapacita podporovaných zařízení péče o děti nebo vzdělávacích zařízení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600" dirty="0"/>
              <a:t>U</a:t>
            </a:r>
            <a:r>
              <a:rPr lang="cs-CZ" sz="1600" dirty="0" smtClean="0"/>
              <a:t>vedené </a:t>
            </a:r>
            <a:r>
              <a:rPr lang="cs-CZ" sz="1600" dirty="0"/>
              <a:t>indikátory jsou </a:t>
            </a:r>
            <a:r>
              <a:rPr lang="cs-CZ" sz="1600" dirty="0" smtClean="0"/>
              <a:t>povinné </a:t>
            </a:r>
            <a:r>
              <a:rPr lang="cs-CZ" sz="1600" dirty="0"/>
              <a:t>k výběru a k naplnění pro všechny projekty výzvy.</a:t>
            </a:r>
          </a:p>
          <a:p>
            <a:pPr marL="0" indent="0">
              <a:buNone/>
            </a:pPr>
            <a:r>
              <a:rPr lang="cs-CZ" sz="1600" dirty="0"/>
              <a:t>Žadatel v žádosti o podporu vyplňuje cílové hodnoty a datum, ke kterému se zavazuje je naplnit. K naplnění cílových hodnoty indikátorů musí dojít nejpozději k datu ukončení realizace projektu</a:t>
            </a:r>
            <a:r>
              <a:rPr lang="cs-CZ" sz="1600" dirty="0" smtClean="0"/>
              <a:t>.</a:t>
            </a:r>
          </a:p>
          <a:p>
            <a:pPr marL="0" indent="0">
              <a:buNone/>
            </a:pPr>
            <a:r>
              <a:rPr lang="cs-CZ" sz="1600" dirty="0" smtClean="0"/>
              <a:t>U této výzvy projekty nevykazují žádný indikátor výsledku, a proto je nutné, aby žadatel plánované výsledky slovně popsal na záložce „Popis projektu“ v MS2014+ při vyplňování.</a:t>
            </a:r>
            <a:endParaRPr lang="cs-CZ" sz="1600" dirty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</a:t>
            </a:r>
            <a:endParaRPr lang="cs-CZ" dirty="0"/>
          </a:p>
        </p:txBody>
      </p:sp>
      <p:pic>
        <p:nvPicPr>
          <p:cNvPr id="4" name="obrázek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5661248"/>
            <a:ext cx="1878965" cy="69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91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55576" y="2564904"/>
            <a:ext cx="7408333" cy="3384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500" dirty="0"/>
              <a:t>Žadatel volí pouze ty indikátory z výzvy, které jsou relevantní pro jeho </a:t>
            </a:r>
            <a:r>
              <a:rPr lang="cs-CZ" sz="1500" dirty="0" smtClean="0"/>
              <a:t>projekt.</a:t>
            </a:r>
          </a:p>
          <a:p>
            <a:pPr marL="0" indent="0">
              <a:buNone/>
            </a:pPr>
            <a:endParaRPr lang="cs-CZ" sz="1500" dirty="0"/>
          </a:p>
          <a:p>
            <a:pPr marL="0" indent="0">
              <a:buNone/>
            </a:pPr>
            <a:r>
              <a:rPr lang="cs-CZ" sz="1500" dirty="0"/>
              <a:t>Ve zprávách o realizaci projektu se uvádějí kumulativně </a:t>
            </a:r>
            <a:r>
              <a:rPr lang="cs-CZ" sz="1500" dirty="0" smtClean="0"/>
              <a:t>– souhrnně </a:t>
            </a:r>
            <a:r>
              <a:rPr lang="cs-CZ" sz="1500" dirty="0"/>
              <a:t>za období od počátku projektu do konce příslušného monitorovacího </a:t>
            </a:r>
            <a:r>
              <a:rPr lang="cs-CZ" sz="1500" dirty="0" smtClean="0"/>
              <a:t>období.</a:t>
            </a:r>
          </a:p>
          <a:p>
            <a:pPr marL="0" indent="0">
              <a:buNone/>
            </a:pPr>
            <a:endParaRPr lang="cs-CZ" sz="17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500" dirty="0" smtClean="0"/>
              <a:t>Povinnost </a:t>
            </a:r>
            <a:r>
              <a:rPr lang="cs-CZ" sz="1500" dirty="0"/>
              <a:t>stanovit v žádosti cílové hodnoty indikátorů, včetně popisu způsobu stanovení této </a:t>
            </a:r>
            <a:r>
              <a:rPr lang="cs-CZ" sz="1500" dirty="0" smtClean="0"/>
              <a:t>hodnoty.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500" dirty="0" smtClean="0"/>
              <a:t>Průběžné </a:t>
            </a:r>
            <a:r>
              <a:rPr lang="cs-CZ" sz="1500" dirty="0"/>
              <a:t>sledování jejich naplnění ve zprávách o realizaci </a:t>
            </a:r>
            <a:r>
              <a:rPr lang="cs-CZ" sz="1500" dirty="0" smtClean="0"/>
              <a:t>projektu.</a:t>
            </a:r>
            <a:endParaRPr lang="cs-CZ" sz="15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500" dirty="0" smtClean="0"/>
              <a:t>Prokazatelnost </a:t>
            </a:r>
            <a:r>
              <a:rPr lang="cs-CZ" sz="1500" dirty="0"/>
              <a:t>vykazovaných hodnot </a:t>
            </a:r>
            <a:r>
              <a:rPr lang="cs-CZ" sz="1500" dirty="0" smtClean="0"/>
              <a:t> - Záznamy </a:t>
            </a:r>
            <a:r>
              <a:rPr lang="cs-CZ" sz="1500" dirty="0"/>
              <a:t>o každém klientovi, prezenční listiny atd. ověřitelné případnou kontrolou, monitorovací listy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500" dirty="0" smtClean="0"/>
              <a:t>Nastavení </a:t>
            </a:r>
            <a:r>
              <a:rPr lang="cs-CZ" sz="1500" dirty="0"/>
              <a:t>je </a:t>
            </a:r>
            <a:r>
              <a:rPr lang="cs-CZ" sz="1500" dirty="0" smtClean="0"/>
              <a:t>závazné - úprava </a:t>
            </a:r>
            <a:r>
              <a:rPr lang="cs-CZ" sz="1500" b="1" dirty="0"/>
              <a:t>podstatnou </a:t>
            </a:r>
            <a:r>
              <a:rPr lang="cs-CZ" sz="1500" b="1" dirty="0" smtClean="0"/>
              <a:t>změnou</a:t>
            </a:r>
            <a:r>
              <a:rPr lang="cs-CZ" sz="1500" dirty="0" smtClean="0"/>
              <a:t>, při </a:t>
            </a:r>
            <a:r>
              <a:rPr lang="cs-CZ" sz="1500" dirty="0"/>
              <a:t>nesplnění </a:t>
            </a:r>
            <a:r>
              <a:rPr lang="cs-CZ" sz="1500" dirty="0" smtClean="0"/>
              <a:t>– </a:t>
            </a:r>
            <a:r>
              <a:rPr lang="cs-CZ" sz="1500" b="1" dirty="0" smtClean="0"/>
              <a:t>sankce</a:t>
            </a:r>
            <a:endParaRPr lang="cs-CZ" sz="15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Indikátory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6500" y="5805264"/>
            <a:ext cx="1878013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59E3-5675-46FC-8DE9-75FF9D5208D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62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2377</TotalTime>
  <Words>2617</Words>
  <Application>Microsoft Office PowerPoint</Application>
  <PresentationFormat>Předvádění na obrazovce (4:3)</PresentationFormat>
  <Paragraphs>395</Paragraphs>
  <Slides>34</Slides>
  <Notes>32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5" baseType="lpstr">
      <vt:lpstr>Vlnění</vt:lpstr>
      <vt:lpstr> </vt:lpstr>
      <vt:lpstr>Program semináře</vt:lpstr>
      <vt:lpstr>Představení výzvy – Rozvoj infrastruktury základních škol</vt:lpstr>
      <vt:lpstr>Termíny, podpora výzvy</vt:lpstr>
      <vt:lpstr>Zacílení podpory</vt:lpstr>
      <vt:lpstr>Oprávnění žadatele, Území realizace</vt:lpstr>
      <vt:lpstr>Cílová skupina</vt:lpstr>
      <vt:lpstr>Indikátory</vt:lpstr>
      <vt:lpstr>Indikátory</vt:lpstr>
      <vt:lpstr>Způsobilé výdaje</vt:lpstr>
      <vt:lpstr>Povinné přílohy</vt:lpstr>
      <vt:lpstr>Povinné přílohy – Studie proveditelnosti</vt:lpstr>
      <vt:lpstr>Proces hodnocení a výběru projektů</vt:lpstr>
      <vt:lpstr>Hodnocení přijatelnosti a formálních náležitostí</vt:lpstr>
      <vt:lpstr>Hodnocení přijatelnosti a formálních náležitostí</vt:lpstr>
      <vt:lpstr>Hodnocení přijatelnosti a formálních náležitostí</vt:lpstr>
      <vt:lpstr>Věcné hodnocení</vt:lpstr>
      <vt:lpstr>Kritéria věcného hodnocení</vt:lpstr>
      <vt:lpstr>Výběr projektů</vt:lpstr>
      <vt:lpstr>Publicita</vt:lpstr>
      <vt:lpstr>Přestávka</vt:lpstr>
      <vt:lpstr>Postup při podávání žádosti –  IS KP14+</vt:lpstr>
      <vt:lpstr>Vyplnění žádosti o podporu na portálu IS KP14+</vt:lpstr>
      <vt:lpstr>Portál IS KP14+</vt:lpstr>
      <vt:lpstr>Portál IS KP14+</vt:lpstr>
      <vt:lpstr>Tlačítko Přístup k projektu</vt:lpstr>
      <vt:lpstr>Tlačítko Kopírovat, Tlačítko Vymazat žádost</vt:lpstr>
      <vt:lpstr>Tlačítko Kontrola, tlačítko Finalizace</vt:lpstr>
      <vt:lpstr>Záložky ISKP14+</vt:lpstr>
      <vt:lpstr>Záložky ISKP14+</vt:lpstr>
      <vt:lpstr>Monitorování</vt:lpstr>
      <vt:lpstr>Důležité odkazy</vt:lpstr>
      <vt:lpstr>Kontakty</vt:lpstr>
      <vt:lpstr>Děkujeme za pozornost a těšíme se na spolupráci! 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</dc:title>
  <dc:creator>Kancelar</dc:creator>
  <cp:lastModifiedBy>Kancelar</cp:lastModifiedBy>
  <cp:revision>245</cp:revision>
  <cp:lastPrinted>2019-05-31T09:53:33Z</cp:lastPrinted>
  <dcterms:created xsi:type="dcterms:W3CDTF">2018-05-17T08:49:48Z</dcterms:created>
  <dcterms:modified xsi:type="dcterms:W3CDTF">2019-05-31T10:27:15Z</dcterms:modified>
</cp:coreProperties>
</file>