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71" r:id="rId3"/>
    <p:sldId id="272" r:id="rId4"/>
    <p:sldId id="257" r:id="rId5"/>
    <p:sldId id="258" r:id="rId6"/>
    <p:sldId id="259" r:id="rId7"/>
    <p:sldId id="260" r:id="rId8"/>
    <p:sldId id="273" r:id="rId9"/>
    <p:sldId id="274" r:id="rId10"/>
    <p:sldId id="303" r:id="rId11"/>
    <p:sldId id="261" r:id="rId12"/>
    <p:sldId id="262" r:id="rId13"/>
    <p:sldId id="263" r:id="rId14"/>
    <p:sldId id="304" r:id="rId15"/>
    <p:sldId id="305" r:id="rId16"/>
    <p:sldId id="306" r:id="rId17"/>
    <p:sldId id="307" r:id="rId18"/>
    <p:sldId id="308" r:id="rId19"/>
    <p:sldId id="309" r:id="rId20"/>
    <p:sldId id="267" r:id="rId21"/>
    <p:sldId id="268" r:id="rId22"/>
    <p:sldId id="270" r:id="rId23"/>
    <p:sldId id="289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F01F1-86F7-43FF-82AE-1083D532D093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99A4B-E6B4-44D1-84CC-D11800E24CB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CCE9C-0E22-4BAF-838D-234F6EC60567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CB558A-65B1-43C7-ACB0-3C0CC79B13F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B558A-65B1-43C7-ACB0-3C0CC79B13F0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0CC9-673C-4C79-885E-F3AAF4564BD3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A6E6-EFD0-41B8-95E8-CC21BE9425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0CC9-673C-4C79-885E-F3AAF4564BD3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A6E6-EFD0-41B8-95E8-CC21BE9425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0CC9-673C-4C79-885E-F3AAF4564BD3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A6E6-EFD0-41B8-95E8-CC21BE9425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0CC9-673C-4C79-885E-F3AAF4564BD3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A6E6-EFD0-41B8-95E8-CC21BE9425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0CC9-673C-4C79-885E-F3AAF4564BD3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A6E6-EFD0-41B8-95E8-CC21BE9425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0CC9-673C-4C79-885E-F3AAF4564BD3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A6E6-EFD0-41B8-95E8-CC21BE9425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0CC9-673C-4C79-885E-F3AAF4564BD3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A6E6-EFD0-41B8-95E8-CC21BE9425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0CC9-673C-4C79-885E-F3AAF4564BD3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A6E6-EFD0-41B8-95E8-CC21BE9425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0CC9-673C-4C79-885E-F3AAF4564BD3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A6E6-EFD0-41B8-95E8-CC21BE9425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0CC9-673C-4C79-885E-F3AAF4564BD3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A6E6-EFD0-41B8-95E8-CC21BE9425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0CC9-673C-4C79-885E-F3AAF4564BD3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A6E6-EFD0-41B8-95E8-CC21BE9425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10CC9-673C-4C79-885E-F3AAF4564BD3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5A6E6-EFD0-41B8-95E8-CC21BE94250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odnanskaryba.eu/" TargetMode="External"/><Relationship Id="rId2" Type="http://schemas.openxmlformats.org/officeDocument/2006/relationships/hyperlink" Target="http://www.szif.cz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522711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Výzva č. </a:t>
            </a:r>
            <a:r>
              <a:rPr lang="cs-CZ" sz="4000" dirty="0" smtClean="0"/>
              <a:t>6 </a:t>
            </a:r>
            <a:r>
              <a:rPr lang="cs-CZ" sz="4000" dirty="0" smtClean="0"/>
              <a:t>PRV MAS </a:t>
            </a:r>
            <a:r>
              <a:rPr lang="cs-CZ" sz="4000" dirty="0" err="1" smtClean="0"/>
              <a:t>Vodňanská</a:t>
            </a:r>
            <a:r>
              <a:rPr lang="cs-CZ" sz="4000" dirty="0" smtClean="0"/>
              <a:t> ryba, z.s.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dirty="0" smtClean="0"/>
              <a:t>k předkládání žádosti o podporu v rámci operace 19.2.1 Programu rozvoje venkova  na období 2014-2020 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792088"/>
          </a:xfrm>
        </p:spPr>
        <p:txBody>
          <a:bodyPr>
            <a:normAutofit fontScale="85000" lnSpcReduction="20000"/>
          </a:bodyPr>
          <a:lstStyle/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r>
              <a:rPr lang="cs-CZ" sz="2000" dirty="0" smtClean="0"/>
              <a:t>Seminář pro žadatele a příjemce, </a:t>
            </a:r>
            <a:r>
              <a:rPr lang="cs-CZ" sz="2000" dirty="0" err="1" smtClean="0"/>
              <a:t>Vodňany</a:t>
            </a:r>
            <a:r>
              <a:rPr lang="cs-CZ" sz="2000" dirty="0" smtClean="0"/>
              <a:t> </a:t>
            </a:r>
            <a:r>
              <a:rPr lang="cs-CZ" sz="2000" dirty="0" smtClean="0"/>
              <a:t>10 </a:t>
            </a:r>
            <a:r>
              <a:rPr lang="cs-CZ" sz="2000" dirty="0" smtClean="0"/>
              <a:t>6</a:t>
            </a:r>
            <a:r>
              <a:rPr lang="cs-CZ" sz="2000" dirty="0" smtClean="0"/>
              <a:t>. 2020</a:t>
            </a:r>
            <a:endParaRPr lang="cs-CZ" sz="20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C:\Users\uzivatel\Documents\MAP\IROP_CZ_RO_B_C RGB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764705"/>
            <a:ext cx="6408712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C:\Users\uzivatel\Documents\PRV\logo_PRV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5229200"/>
            <a:ext cx="244827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Předání vybraných žádostí na RO SZIF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• MAS vybrané Žádosti elektronicky podepíše, přílohy verifikuje a předá žadateli minimálně 3 p. dny před termínem registrace na RO SZIF ČB </a:t>
            </a:r>
          </a:p>
          <a:p>
            <a:pPr>
              <a:buNone/>
            </a:pPr>
            <a:r>
              <a:rPr lang="cs-CZ" dirty="0" smtClean="0"/>
              <a:t>• Žadatel následně Žádost včetně příloh zašle přes svůj účet na Portálu farmáře </a:t>
            </a:r>
            <a:r>
              <a:rPr lang="cs-CZ" b="1" dirty="0" smtClean="0"/>
              <a:t>nejpozději do </a:t>
            </a:r>
            <a:r>
              <a:rPr lang="cs-CZ" b="1" dirty="0" smtClean="0"/>
              <a:t>31</a:t>
            </a:r>
            <a:r>
              <a:rPr lang="cs-CZ" b="1" dirty="0" smtClean="0"/>
              <a:t>.10.2020 </a:t>
            </a:r>
            <a:r>
              <a:rPr lang="cs-CZ" dirty="0" smtClean="0"/>
              <a:t>= Registrace na RO SZIF </a:t>
            </a:r>
          </a:p>
          <a:p>
            <a:pPr>
              <a:buNone/>
            </a:pPr>
            <a:r>
              <a:rPr lang="cs-CZ" dirty="0" smtClean="0"/>
              <a:t>• Administrativní kontrola SZIF – odstranitelné nedostatky - 56 k. dní/126 k. dní u </a:t>
            </a:r>
            <a:r>
              <a:rPr lang="cs-CZ" dirty="0" err="1" smtClean="0"/>
              <a:t>ŽoD</a:t>
            </a:r>
            <a:r>
              <a:rPr lang="cs-CZ" dirty="0" smtClean="0"/>
              <a:t> s výběrovým řízením; doplnění se provádí nejdříve prostřednictvím MAS </a:t>
            </a:r>
          </a:p>
          <a:p>
            <a:pPr>
              <a:buNone/>
            </a:pPr>
            <a:r>
              <a:rPr lang="cs-CZ" dirty="0" smtClean="0"/>
              <a:t>• Schválení žádostí na SZIF – nejdříve žádosti bez VŘ </a:t>
            </a:r>
          </a:p>
          <a:p>
            <a:pPr>
              <a:buNone/>
            </a:pPr>
            <a:r>
              <a:rPr lang="cs-CZ" dirty="0" smtClean="0"/>
              <a:t>• Podpis Dohody – výzvy přes Portál farmáře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Předání vybraných žádostí na RO SZIF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3400" dirty="0" smtClean="0"/>
              <a:t>Žadatel posílá </a:t>
            </a:r>
            <a:r>
              <a:rPr lang="cs-CZ" sz="3400" dirty="0" err="1" smtClean="0"/>
              <a:t>ŽoD</a:t>
            </a:r>
            <a:r>
              <a:rPr lang="cs-CZ" sz="3400" dirty="0" smtClean="0"/>
              <a:t> zpět přes PF na RO SZIF České Budějovice </a:t>
            </a:r>
            <a:r>
              <a:rPr lang="cs-CZ" sz="3400" b="1" dirty="0" smtClean="0"/>
              <a:t>nejpozději do </a:t>
            </a:r>
            <a:r>
              <a:rPr lang="cs-CZ" sz="3400" b="1" dirty="0" smtClean="0"/>
              <a:t>31</a:t>
            </a:r>
            <a:r>
              <a:rPr lang="cs-CZ" sz="3400" b="1" dirty="0" smtClean="0"/>
              <a:t>. </a:t>
            </a:r>
            <a:r>
              <a:rPr lang="cs-CZ" sz="3400" b="1" dirty="0" smtClean="0"/>
              <a:t>10</a:t>
            </a:r>
            <a:r>
              <a:rPr lang="cs-CZ" sz="3400" b="1" dirty="0" smtClean="0"/>
              <a:t>. 2020</a:t>
            </a:r>
            <a:endParaRPr lang="cs-CZ" sz="3400" dirty="0" smtClean="0"/>
          </a:p>
          <a:p>
            <a:r>
              <a:rPr lang="cs-CZ" sz="3400" dirty="0" smtClean="0"/>
              <a:t>RO SZIF provádí závěrečné ověření způsobilosti před schválením</a:t>
            </a:r>
            <a:endParaRPr lang="cs-CZ" dirty="0" smtClean="0"/>
          </a:p>
          <a:p>
            <a:pPr>
              <a:buNone/>
            </a:pPr>
            <a:r>
              <a:rPr lang="cs-CZ" sz="3400" b="1" dirty="0" smtClean="0"/>
              <a:t>Předpoklad schválení </a:t>
            </a:r>
          </a:p>
          <a:p>
            <a:r>
              <a:rPr lang="pl-PL" dirty="0" smtClean="0"/>
              <a:t>projekty bez VŘ cca 5 měsíců od podání žádosti na SZIF</a:t>
            </a:r>
          </a:p>
          <a:p>
            <a:r>
              <a:rPr lang="pl-PL" dirty="0" smtClean="0"/>
              <a:t>projekty s VŘ cca 7 měsíců od podání žádosti na SZIF</a:t>
            </a:r>
          </a:p>
          <a:p>
            <a:pPr>
              <a:buNone/>
            </a:pPr>
            <a:r>
              <a:rPr lang="pl-PL" sz="3400" b="1" dirty="0" smtClean="0"/>
              <a:t>Dohoda o poskytnutí dotace se podepisuje na RO SZIF České Budějovice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Zadávání zakázek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Zakázka do 20 000,- Kč (bez DPH) – nákup přímo, součet do 100 000,- Kč za projekt</a:t>
            </a:r>
          </a:p>
          <a:p>
            <a:r>
              <a:rPr lang="cs-CZ" dirty="0"/>
              <a:t>Z</a:t>
            </a:r>
            <a:r>
              <a:rPr lang="cs-CZ" dirty="0" smtClean="0"/>
              <a:t>akázky do </a:t>
            </a:r>
            <a:r>
              <a:rPr lang="cs-CZ" dirty="0" smtClean="0"/>
              <a:t>500 </a:t>
            </a:r>
            <a:r>
              <a:rPr lang="cs-CZ" dirty="0" smtClean="0"/>
              <a:t>000,- Kč (bez DPH</a:t>
            </a:r>
            <a:r>
              <a:rPr lang="cs-CZ" dirty="0" smtClean="0"/>
              <a:t>)  </a:t>
            </a:r>
            <a:r>
              <a:rPr lang="cs-CZ" dirty="0" smtClean="0"/>
              <a:t>- cenový marketing (3 dodavatelé</a:t>
            </a:r>
            <a:r>
              <a:rPr lang="cs-CZ" dirty="0" smtClean="0"/>
              <a:t>) – doložení při </a:t>
            </a:r>
            <a:r>
              <a:rPr lang="cs-CZ" dirty="0" err="1" smtClean="0"/>
              <a:t>ŽoP</a:t>
            </a:r>
            <a:endParaRPr lang="cs-CZ" dirty="0" smtClean="0"/>
          </a:p>
          <a:p>
            <a:r>
              <a:rPr lang="cs-CZ" dirty="0" smtClean="0"/>
              <a:t>Zakázka nad nebo je rovna </a:t>
            </a:r>
            <a:r>
              <a:rPr lang="cs-CZ" dirty="0" smtClean="0"/>
              <a:t>500 </a:t>
            </a:r>
            <a:r>
              <a:rPr lang="cs-CZ" dirty="0" smtClean="0"/>
              <a:t>000,- Kč (bez DPH</a:t>
            </a:r>
            <a:r>
              <a:rPr lang="cs-CZ" dirty="0" smtClean="0"/>
              <a:t>) do 2 000 </a:t>
            </a:r>
            <a:r>
              <a:rPr lang="cs-CZ" dirty="0" err="1" smtClean="0"/>
              <a:t>000</a:t>
            </a:r>
            <a:r>
              <a:rPr lang="cs-CZ" dirty="0" smtClean="0"/>
              <a:t> Kč  </a:t>
            </a:r>
            <a:r>
              <a:rPr lang="cs-CZ" dirty="0" smtClean="0"/>
              <a:t>– </a:t>
            </a:r>
            <a:r>
              <a:rPr lang="cs-CZ" dirty="0" smtClean="0"/>
              <a:t>cenový marketing (3 dodavatelé) – doložení </a:t>
            </a:r>
            <a:r>
              <a:rPr lang="cs-CZ" dirty="0" smtClean="0"/>
              <a:t>do 63 KD na MAS a do 70 KD na SZIF spolu s aktualizovanou </a:t>
            </a:r>
            <a:r>
              <a:rPr lang="cs-CZ" dirty="0" err="1" smtClean="0"/>
              <a:t>ŽoD</a:t>
            </a:r>
            <a:endParaRPr lang="cs-CZ" dirty="0" smtClean="0"/>
          </a:p>
          <a:p>
            <a:r>
              <a:rPr lang="cs-CZ" dirty="0" smtClean="0"/>
              <a:t>Nad 2 000 </a:t>
            </a:r>
            <a:r>
              <a:rPr lang="cs-CZ" dirty="0" err="1" smtClean="0"/>
              <a:t>000</a:t>
            </a:r>
            <a:r>
              <a:rPr lang="cs-CZ" dirty="0" smtClean="0"/>
              <a:t>,- Kč u dodávek a služeb -  Výběrové </a:t>
            </a:r>
            <a:r>
              <a:rPr lang="cs-CZ" dirty="0" smtClean="0"/>
              <a:t>řízení </a:t>
            </a:r>
            <a:r>
              <a:rPr lang="cs-CZ" dirty="0" smtClean="0"/>
              <a:t>dle zákona a </a:t>
            </a:r>
            <a:r>
              <a:rPr lang="cs-CZ" dirty="0" smtClean="0"/>
              <a:t>Příručky pro zadávání veřejných zakázek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Financování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Financování realizace projektu Ex post – nejprve z vlastních zdrojů</a:t>
            </a:r>
          </a:p>
          <a:p>
            <a:r>
              <a:rPr lang="cs-CZ" dirty="0" smtClean="0"/>
              <a:t>Hotovostní platba max. do výše 100 000,- Kč</a:t>
            </a:r>
          </a:p>
          <a:p>
            <a:r>
              <a:rPr lang="cs-CZ" dirty="0" smtClean="0"/>
              <a:t>Bezhotovostní platbou z vlastního účtu</a:t>
            </a:r>
          </a:p>
          <a:p>
            <a:r>
              <a:rPr lang="cs-CZ" dirty="0" smtClean="0"/>
              <a:t>Výdaje, ze kterých je stanovena dotace, jsou uskutečněny nejdříve ke dni podání </a:t>
            </a:r>
            <a:r>
              <a:rPr lang="cs-CZ" dirty="0" err="1" smtClean="0"/>
              <a:t>ŽoD</a:t>
            </a:r>
            <a:r>
              <a:rPr lang="cs-CZ" dirty="0" smtClean="0"/>
              <a:t>, nejpozději do data předložení </a:t>
            </a:r>
            <a:r>
              <a:rPr lang="cs-CZ" dirty="0" err="1" smtClean="0"/>
              <a:t>ŽoP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Fiche</a:t>
            </a:r>
            <a:r>
              <a:rPr lang="cs-CZ" dirty="0" smtClean="0"/>
              <a:t> </a:t>
            </a:r>
            <a:r>
              <a:rPr lang="cs-CZ" dirty="0" smtClean="0"/>
              <a:t>8 </a:t>
            </a:r>
            <a:r>
              <a:rPr lang="cs-CZ" dirty="0" smtClean="0"/>
              <a:t>– </a:t>
            </a:r>
            <a:r>
              <a:rPr lang="cs-CZ" dirty="0" smtClean="0"/>
              <a:t>Investice do zemědělských podniků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Dotaci lze poskytnout pouze na následující investiční výdaje:  </a:t>
            </a:r>
          </a:p>
          <a:p>
            <a:r>
              <a:rPr lang="cs-CZ" sz="4000" dirty="0" smtClean="0"/>
              <a:t>Stavby, stroje a technologie v zemědělské prvovýrobě</a:t>
            </a:r>
            <a:r>
              <a:rPr lang="cs-CZ" sz="4000" dirty="0" smtClean="0"/>
              <a:t>, </a:t>
            </a:r>
            <a:endParaRPr lang="cs-CZ" sz="4000" dirty="0" smtClean="0"/>
          </a:p>
          <a:p>
            <a:r>
              <a:rPr lang="cs-CZ" sz="4000" dirty="0" smtClean="0"/>
              <a:t>Nákup nemovitostí</a:t>
            </a:r>
            <a:endParaRPr lang="cs-CZ" sz="4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Fiche</a:t>
            </a:r>
            <a:r>
              <a:rPr lang="cs-CZ" dirty="0" smtClean="0"/>
              <a:t> </a:t>
            </a:r>
            <a:r>
              <a:rPr lang="cs-CZ" dirty="0" smtClean="0"/>
              <a:t>8 </a:t>
            </a:r>
            <a:r>
              <a:rPr lang="cs-CZ" dirty="0" smtClean="0"/>
              <a:t>– Zpracování a uvádění na trh zemědělských produktů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4000" b="1" dirty="0" smtClean="0"/>
              <a:t>Oprávněný </a:t>
            </a:r>
            <a:r>
              <a:rPr lang="cs-CZ" sz="4000" b="1" dirty="0" smtClean="0"/>
              <a:t>žadatel/příjemce dotace:</a:t>
            </a:r>
          </a:p>
          <a:p>
            <a:r>
              <a:rPr lang="cs-CZ" sz="4000" dirty="0" smtClean="0"/>
              <a:t>Zemědělský </a:t>
            </a:r>
            <a:r>
              <a:rPr lang="cs-CZ" sz="4000" dirty="0" smtClean="0"/>
              <a:t>podnikatel</a:t>
            </a:r>
            <a:endParaRPr lang="cs-CZ" sz="4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Fiche</a:t>
            </a:r>
            <a:r>
              <a:rPr lang="cs-CZ" dirty="0" smtClean="0"/>
              <a:t> </a:t>
            </a:r>
            <a:r>
              <a:rPr lang="cs-CZ" dirty="0" smtClean="0"/>
              <a:t>8 </a:t>
            </a:r>
            <a:r>
              <a:rPr lang="cs-CZ" dirty="0" smtClean="0"/>
              <a:t>– Zpracování a uvádění na trh zemědělských produktů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b="1" dirty="0" smtClean="0"/>
              <a:t>Výše dotace: </a:t>
            </a:r>
            <a:r>
              <a:rPr lang="pl-PL" b="1" dirty="0" smtClean="0"/>
              <a:t>(50% </a:t>
            </a:r>
            <a:r>
              <a:rPr lang="pl-PL" b="1" dirty="0" smtClean="0"/>
              <a:t>výdajů, ze kterých je stanovena dotace)</a:t>
            </a:r>
          </a:p>
          <a:p>
            <a:pPr>
              <a:buNone/>
            </a:pPr>
            <a:r>
              <a:rPr lang="cs-CZ" dirty="0" smtClean="0"/>
              <a:t>Dotace může být navýšena o 10% pro mladé začínající zemědělce a o 10 % pro oblasti s přírodními nebo zvláštními omezeními podle NV č. 43/2018 Sb. („ANC oblasti“)</a:t>
            </a:r>
            <a:endParaRPr lang="pl-PL" b="1" dirty="0" smtClean="0"/>
          </a:p>
          <a:p>
            <a:pPr>
              <a:buNone/>
            </a:pPr>
            <a:r>
              <a:rPr lang="cs-CZ" dirty="0" smtClean="0"/>
              <a:t>K navýšení dojde na základě požadavku žadatele v souladu s podmínkami č. 17 Nařízení PRV</a:t>
            </a:r>
            <a:endParaRPr lang="cs-CZ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Preferenční kritéria </a:t>
            </a:r>
            <a:r>
              <a:rPr lang="cs-CZ" sz="3600" dirty="0" err="1" smtClean="0"/>
              <a:t>Fiche</a:t>
            </a:r>
            <a:r>
              <a:rPr lang="cs-CZ" sz="3600" dirty="0" smtClean="0"/>
              <a:t> </a:t>
            </a:r>
            <a:r>
              <a:rPr lang="cs-CZ" sz="3600" dirty="0" smtClean="0"/>
              <a:t>8 </a:t>
            </a:r>
            <a:r>
              <a:rPr lang="cs-CZ" sz="3600" dirty="0" smtClean="0"/>
              <a:t>– Zpracování a uvádění na trh zemědělských produktů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Velikost obce (počet obyvatel) v místě realizace projektu</a:t>
            </a:r>
            <a:r>
              <a:rPr lang="cs-CZ" dirty="0" smtClean="0"/>
              <a:t> (0 – 60 bodů) </a:t>
            </a:r>
            <a:endParaRPr lang="cs-CZ" dirty="0" smtClean="0"/>
          </a:p>
          <a:p>
            <a:r>
              <a:rPr lang="cs-CZ" dirty="0" smtClean="0"/>
              <a:t>Výše celkových způsobilých výdajů </a:t>
            </a:r>
            <a:r>
              <a:rPr lang="cs-CZ" dirty="0" smtClean="0"/>
              <a:t>(0 – </a:t>
            </a:r>
            <a:r>
              <a:rPr lang="cs-CZ" dirty="0" smtClean="0"/>
              <a:t>150</a:t>
            </a:r>
            <a:r>
              <a:rPr lang="cs-CZ" dirty="0" smtClean="0"/>
              <a:t> bodů)</a:t>
            </a:r>
            <a:endParaRPr lang="cs-CZ" dirty="0" smtClean="0"/>
          </a:p>
          <a:p>
            <a:r>
              <a:rPr lang="cs-CZ" dirty="0" smtClean="0"/>
              <a:t>Žadatel byl již podpořen z PRV přes MAS (0 – </a:t>
            </a:r>
            <a:r>
              <a:rPr lang="cs-CZ" dirty="0" smtClean="0"/>
              <a:t>100</a:t>
            </a:r>
            <a:r>
              <a:rPr lang="cs-CZ" dirty="0" smtClean="0"/>
              <a:t> </a:t>
            </a:r>
            <a:r>
              <a:rPr lang="cs-CZ" dirty="0" smtClean="0"/>
              <a:t>bodů)</a:t>
            </a:r>
          </a:p>
          <a:p>
            <a:pPr>
              <a:buNone/>
            </a:pPr>
            <a:r>
              <a:rPr lang="cs-CZ" sz="3400" b="1" dirty="0" smtClean="0"/>
              <a:t>Minimální počet bodů = </a:t>
            </a:r>
            <a:r>
              <a:rPr lang="cs-CZ" sz="3400" b="1" dirty="0" smtClean="0"/>
              <a:t>100</a:t>
            </a:r>
            <a:endParaRPr lang="cs-CZ" sz="3400" b="1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Dotaci nelze poskytnout na: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Pořízení použitého movitého majetku</a:t>
            </a:r>
          </a:p>
          <a:p>
            <a:r>
              <a:rPr lang="cs-CZ" dirty="0" smtClean="0"/>
              <a:t>Nákup zvířat, jednoletých rostlin a jejich vysazování</a:t>
            </a:r>
          </a:p>
          <a:p>
            <a:r>
              <a:rPr lang="cs-CZ" dirty="0" smtClean="0"/>
              <a:t>DPH u plátců DPH za předpokladu, že si mohou DPH nárokovat na FÚ</a:t>
            </a:r>
          </a:p>
          <a:p>
            <a:r>
              <a:rPr lang="cs-CZ" dirty="0" smtClean="0"/>
              <a:t>Prosté nahrazení investice</a:t>
            </a:r>
          </a:p>
          <a:p>
            <a:r>
              <a:rPr lang="cs-CZ" dirty="0" smtClean="0"/>
              <a:t>Kotle na biomasu a bioplynové stanice</a:t>
            </a:r>
          </a:p>
          <a:p>
            <a:r>
              <a:rPr lang="cs-CZ" dirty="0" smtClean="0"/>
              <a:t>Výdaje do </a:t>
            </a:r>
            <a:r>
              <a:rPr lang="cs-CZ" dirty="0" smtClean="0"/>
              <a:t>včelařství, rybolovu </a:t>
            </a:r>
            <a:r>
              <a:rPr lang="cs-CZ" dirty="0" smtClean="0"/>
              <a:t>a </a:t>
            </a:r>
            <a:r>
              <a:rPr lang="cs-CZ" dirty="0" smtClean="0"/>
              <a:t>akvakultury včetně jejich produktů</a:t>
            </a:r>
            <a:endParaRPr lang="cs-CZ" dirty="0" smtClean="0"/>
          </a:p>
          <a:p>
            <a:r>
              <a:rPr lang="cs-CZ" dirty="0" smtClean="0"/>
              <a:t>Obnovu vinic, oplocení vinic a sadů</a:t>
            </a:r>
          </a:p>
          <a:p>
            <a:r>
              <a:rPr lang="cs-CZ" dirty="0" smtClean="0"/>
              <a:t>Technologie pro zpracování vinných hroznů</a:t>
            </a:r>
          </a:p>
          <a:p>
            <a:r>
              <a:rPr lang="cs-CZ" dirty="0" smtClean="0"/>
              <a:t>Nákup vozidel L a M a N</a:t>
            </a:r>
          </a:p>
          <a:p>
            <a:r>
              <a:rPr lang="cs-CZ" dirty="0" smtClean="0"/>
              <a:t>Pořízení technologií sloužících k výrobě elektrické energie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</a:t>
            </a:r>
            <a:r>
              <a:rPr lang="cs-CZ" dirty="0" smtClean="0"/>
              <a:t> </a:t>
            </a:r>
            <a:r>
              <a:rPr lang="cs-CZ" dirty="0" smtClean="0"/>
              <a:t>podmínky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sz="3600" b="1" dirty="0" smtClean="0"/>
              <a:t>Realizace projektu</a:t>
            </a:r>
            <a:r>
              <a:rPr lang="cs-CZ" sz="3600" dirty="0" smtClean="0"/>
              <a:t>: max. do 24 měsíců od podpisu Dohody</a:t>
            </a:r>
          </a:p>
          <a:p>
            <a:r>
              <a:rPr lang="cs-CZ" sz="3600" b="1" dirty="0" smtClean="0"/>
              <a:t>Udržitelnost</a:t>
            </a:r>
            <a:r>
              <a:rPr lang="cs-CZ" sz="3600" dirty="0" smtClean="0"/>
              <a:t>: 5 let od převedení dotace na účet příjemce</a:t>
            </a:r>
          </a:p>
          <a:p>
            <a:r>
              <a:rPr lang="cs-CZ" sz="3600" dirty="0" smtClean="0"/>
              <a:t>Žádost musí získat </a:t>
            </a:r>
            <a:r>
              <a:rPr lang="cs-CZ" sz="3600" b="1" dirty="0" smtClean="0"/>
              <a:t>minimální počet bodů </a:t>
            </a:r>
            <a:r>
              <a:rPr lang="cs-CZ" sz="3600" dirty="0" smtClean="0"/>
              <a:t>stanovené v </a:t>
            </a:r>
            <a:r>
              <a:rPr lang="cs-CZ" sz="3600" dirty="0" err="1" smtClean="0"/>
              <a:t>fichi</a:t>
            </a:r>
            <a:endParaRPr lang="cs-CZ" sz="3600" dirty="0" smtClean="0"/>
          </a:p>
          <a:p>
            <a:pPr>
              <a:buNone/>
            </a:pP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 semináře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1. Zahájení, představení výzvy, pravidla </a:t>
            </a:r>
          </a:p>
          <a:p>
            <a:pPr>
              <a:buNone/>
            </a:pPr>
            <a:r>
              <a:rPr lang="cs-CZ" dirty="0" smtClean="0"/>
              <a:t>2. Popis způsobilých aktivit, cílových skupin, tvorba rozpočtu</a:t>
            </a:r>
          </a:p>
          <a:p>
            <a:pPr>
              <a:buNone/>
            </a:pPr>
            <a:r>
              <a:rPr lang="cs-CZ" dirty="0" smtClean="0"/>
              <a:t>3. Způsob hodnocení projektů, kritéria</a:t>
            </a:r>
          </a:p>
          <a:p>
            <a:pPr>
              <a:buNone/>
            </a:pPr>
            <a:r>
              <a:rPr lang="cs-CZ" dirty="0" smtClean="0"/>
              <a:t>4. Žádost o podporu na Portálu farmáře</a:t>
            </a:r>
          </a:p>
          <a:p>
            <a:pPr>
              <a:buNone/>
            </a:pPr>
            <a:r>
              <a:rPr lang="cs-CZ" dirty="0" smtClean="0"/>
              <a:t>5. Dotazy, diskuze</a:t>
            </a:r>
          </a:p>
          <a:p>
            <a:pPr>
              <a:buNone/>
            </a:pPr>
            <a:r>
              <a:rPr lang="cs-CZ" dirty="0" smtClean="0"/>
              <a:t>6. Závěr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Přílohy předkládané při podání </a:t>
            </a:r>
            <a:r>
              <a:rPr lang="cs-CZ" dirty="0" err="1" smtClean="0"/>
              <a:t>ŽoD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 případě, že projekt/část projektu podléhá řízení stavebního úřadu, pak pravomocné a platné odpovídající </a:t>
            </a:r>
            <a:r>
              <a:rPr lang="cs-CZ" b="1" dirty="0" smtClean="0"/>
              <a:t>povolení stavebního úřadu</a:t>
            </a:r>
            <a:r>
              <a:rPr lang="cs-CZ" dirty="0" smtClean="0"/>
              <a:t>, na jehož základě lze projekt/část projektu realizovat</a:t>
            </a:r>
          </a:p>
          <a:p>
            <a:r>
              <a:rPr lang="cs-CZ" dirty="0" smtClean="0"/>
              <a:t>V případě, že projekt/část projektu podléhá řízení stavebního úřadu, pak stavebním úřadem ověřená </a:t>
            </a:r>
            <a:r>
              <a:rPr lang="cs-CZ" b="1" dirty="0" smtClean="0"/>
              <a:t>projektová dokumentace </a:t>
            </a:r>
            <a:r>
              <a:rPr lang="cs-CZ" dirty="0" smtClean="0"/>
              <a:t>předkládaná k řízení stavebního úřadu v souladu se zák. č. 183/2006 Sb., o územním plánování a stavebním řádu</a:t>
            </a:r>
          </a:p>
          <a:p>
            <a:r>
              <a:rPr lang="cs-CZ" b="1" dirty="0" smtClean="0"/>
              <a:t>Půdorys stavby/půdorys dispozice technologie </a:t>
            </a:r>
            <a:r>
              <a:rPr lang="cs-CZ" dirty="0" smtClean="0"/>
              <a:t>v odpovídajícím měřítku s vyznačením rozměrů stavby/technologie k projektu/části projektu, pokud není přílohou projektová dokumentace předkládaná k řízení stavebního úřadu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Přílohy předkládané při podání </a:t>
            </a:r>
            <a:r>
              <a:rPr lang="cs-CZ" dirty="0" err="1" smtClean="0"/>
              <a:t>ŽoD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b="1" dirty="0" smtClean="0"/>
              <a:t>Katastrální mapu s vyznačením lokalizace předmětu projektu </a:t>
            </a:r>
            <a:r>
              <a:rPr lang="cs-CZ" sz="2800" dirty="0" smtClean="0"/>
              <a:t>(</a:t>
            </a:r>
            <a:r>
              <a:rPr lang="cs-CZ" sz="2800" b="1" i="1" dirty="0" smtClean="0"/>
              <a:t>netýká se mobilních strojů</a:t>
            </a:r>
            <a:r>
              <a:rPr lang="cs-CZ" sz="2800" dirty="0" smtClean="0"/>
              <a:t>) v odpovídajícím měřítku, ze které budou patrná čísla pozemků, hranice pozemků, název katastrálního území a měřítko mapy (není-li součástí projektové dokumentace)</a:t>
            </a:r>
          </a:p>
          <a:p>
            <a:r>
              <a:rPr lang="cs-CZ" sz="2800" b="1" dirty="0" smtClean="0"/>
              <a:t>Formuláře pro posouzení finančního zdr</a:t>
            </a:r>
            <a:r>
              <a:rPr lang="cs-CZ" sz="2800" dirty="0" smtClean="0"/>
              <a:t>aví žadatele, u něhož je prokázání vyžadováno (formulář lze stáhnout na Portálu farmáře</a:t>
            </a:r>
            <a:r>
              <a:rPr lang="cs-CZ" sz="2800" dirty="0" smtClean="0"/>
              <a:t>) – projekty nad 1 000 </a:t>
            </a:r>
            <a:r>
              <a:rPr lang="cs-CZ" sz="2800" dirty="0" err="1" smtClean="0"/>
              <a:t>000</a:t>
            </a:r>
            <a:r>
              <a:rPr lang="cs-CZ" sz="2800" dirty="0" smtClean="0"/>
              <a:t>,00 </a:t>
            </a:r>
            <a:r>
              <a:rPr lang="cs-CZ" sz="2800" dirty="0" smtClean="0"/>
              <a:t>K</a:t>
            </a:r>
            <a:r>
              <a:rPr lang="cs-CZ" sz="2800" dirty="0" smtClean="0"/>
              <a:t>č</a:t>
            </a:r>
            <a:endParaRPr lang="cs-CZ" sz="28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Důležité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Pravidla, kterými se stanovují podmínky pro poskytování dotace na projekty Programu rozvoje venkova na období 2014-2020</a:t>
            </a:r>
          </a:p>
          <a:p>
            <a:r>
              <a:rPr lang="cs-CZ" dirty="0" smtClean="0"/>
              <a:t>Příručka pro zadávání veřejných zakázek</a:t>
            </a:r>
          </a:p>
          <a:p>
            <a:r>
              <a:rPr lang="cs-CZ" dirty="0" smtClean="0"/>
              <a:t>Příručka pro publicitu PRV 2014-2020</a:t>
            </a:r>
          </a:p>
          <a:p>
            <a:r>
              <a:rPr lang="cs-CZ" dirty="0" smtClean="0"/>
              <a:t>Metodika posuzování finančního zdraví</a:t>
            </a:r>
          </a:p>
          <a:p>
            <a:r>
              <a:rPr lang="cs-CZ" dirty="0" smtClean="0"/>
              <a:t>Žádost o přístup do Portálu farmáře</a:t>
            </a:r>
          </a:p>
          <a:p>
            <a:r>
              <a:rPr lang="cs-CZ" dirty="0" smtClean="0"/>
              <a:t>Návod na vygenerování žádosti z Portálu farmáře</a:t>
            </a:r>
          </a:p>
          <a:p>
            <a:pPr>
              <a:buNone/>
            </a:pPr>
            <a:r>
              <a:rPr lang="cs-CZ" dirty="0" smtClean="0"/>
              <a:t>Vše na webu 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szif.cz</a:t>
            </a:r>
            <a:r>
              <a:rPr lang="cs-CZ" dirty="0" smtClean="0"/>
              <a:t> nebo </a:t>
            </a:r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vodnanskaryba.eu</a:t>
            </a:r>
            <a:r>
              <a:rPr lang="cs-CZ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Děkujeme za pozornost</a:t>
            </a:r>
            <a:endParaRPr lang="cs-CZ" dirty="0"/>
          </a:p>
        </p:txBody>
      </p:sp>
      <p:pic>
        <p:nvPicPr>
          <p:cNvPr id="5" name="Zástupný symbol pro obsah 4" descr="mapa_MAS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91828" y="1600200"/>
            <a:ext cx="3560343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ZPŮSOB KOMUNIKACE MAS/SZIF SE ŽADATELEM O DOTACE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Osobní jednání / konzultace</a:t>
            </a:r>
          </a:p>
          <a:p>
            <a:r>
              <a:rPr lang="cs-CZ" dirty="0" smtClean="0"/>
              <a:t>Základním komunikačním nástrojem je </a:t>
            </a:r>
            <a:r>
              <a:rPr lang="cs-CZ" b="1" dirty="0" smtClean="0"/>
              <a:t>Portál Farmáře </a:t>
            </a:r>
          </a:p>
          <a:p>
            <a:r>
              <a:rPr lang="cs-CZ" dirty="0" smtClean="0"/>
              <a:t>Oficiální komunikace v  rámci administrace projektu: datová schránka, pošta, email s elektronickým podpisem, email s dokumentem elektronicky podepsaným v příloze, osobní předání oproti podpisu žadatele/MAS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Vyhlášení výzvy</a:t>
            </a:r>
            <a:r>
              <a:rPr lang="cs-CZ" sz="2800" dirty="0" smtClean="0"/>
              <a:t>: 25. </a:t>
            </a:r>
            <a:r>
              <a:rPr lang="cs-CZ" sz="2800" dirty="0" smtClean="0"/>
              <a:t>5. 2020</a:t>
            </a:r>
            <a:endParaRPr lang="cs-CZ" sz="2800" dirty="0" smtClean="0"/>
          </a:p>
          <a:p>
            <a:r>
              <a:rPr lang="cs-CZ" sz="2800" b="1" dirty="0" smtClean="0"/>
              <a:t>Termín příjmu žádostí</a:t>
            </a:r>
            <a:r>
              <a:rPr lang="cs-CZ" sz="2800" dirty="0" smtClean="0"/>
              <a:t>: od </a:t>
            </a:r>
            <a:r>
              <a:rPr lang="cs-CZ" sz="2800" dirty="0" smtClean="0"/>
              <a:t>1</a:t>
            </a:r>
            <a:r>
              <a:rPr lang="cs-CZ" sz="2800" dirty="0" smtClean="0"/>
              <a:t>. </a:t>
            </a:r>
            <a:r>
              <a:rPr lang="cs-CZ" sz="2800" dirty="0" smtClean="0"/>
              <a:t>7</a:t>
            </a:r>
            <a:r>
              <a:rPr lang="cs-CZ" sz="2800" dirty="0" smtClean="0"/>
              <a:t> </a:t>
            </a:r>
            <a:r>
              <a:rPr lang="cs-CZ" sz="2800" dirty="0" smtClean="0"/>
              <a:t>do </a:t>
            </a:r>
            <a:r>
              <a:rPr lang="cs-CZ" sz="2800" dirty="0" smtClean="0"/>
              <a:t>30. </a:t>
            </a:r>
            <a:r>
              <a:rPr lang="cs-CZ" sz="2800" dirty="0" smtClean="0"/>
              <a:t>9</a:t>
            </a:r>
            <a:r>
              <a:rPr lang="cs-CZ" sz="2800" dirty="0" smtClean="0"/>
              <a:t>. 2020</a:t>
            </a:r>
            <a:endParaRPr lang="cs-CZ" sz="2800" dirty="0" smtClean="0"/>
          </a:p>
          <a:p>
            <a:r>
              <a:rPr lang="cs-CZ" sz="2800" b="1" dirty="0" smtClean="0"/>
              <a:t>Místo </a:t>
            </a:r>
            <a:r>
              <a:rPr lang="cs-CZ" sz="2800" b="1" dirty="0" smtClean="0"/>
              <a:t>konzultací žádostí</a:t>
            </a:r>
            <a:r>
              <a:rPr lang="cs-CZ" sz="2800" dirty="0" smtClean="0"/>
              <a:t>: kancelář MAS </a:t>
            </a:r>
            <a:r>
              <a:rPr lang="cs-CZ" sz="2800" dirty="0" err="1" smtClean="0"/>
              <a:t>Vodňanská</a:t>
            </a:r>
            <a:r>
              <a:rPr lang="cs-CZ" sz="2800" dirty="0" smtClean="0"/>
              <a:t> ryba, nám. Svobody 10, 389 01 </a:t>
            </a:r>
            <a:r>
              <a:rPr lang="cs-CZ" sz="2800" dirty="0" err="1" smtClean="0"/>
              <a:t>Vodňany</a:t>
            </a:r>
            <a:endParaRPr lang="cs-CZ" sz="2800" dirty="0" smtClean="0"/>
          </a:p>
          <a:p>
            <a:r>
              <a:rPr lang="cs-CZ" sz="2800" dirty="0" smtClean="0"/>
              <a:t>Od </a:t>
            </a:r>
            <a:r>
              <a:rPr lang="cs-CZ" sz="2800" dirty="0" smtClean="0"/>
              <a:t>9:00 do 14:00 hodin - vždy po telefonické domluvě a upřesnění času</a:t>
            </a:r>
            <a:r>
              <a:rPr lang="cs-CZ" sz="2800" dirty="0" smtClean="0"/>
              <a:t>.</a:t>
            </a:r>
            <a:endParaRPr lang="cs-CZ" sz="2800" dirty="0" smtClean="0"/>
          </a:p>
          <a:p>
            <a:r>
              <a:rPr lang="cs-CZ" sz="2800" b="1" dirty="0" smtClean="0"/>
              <a:t>Termín registrace na RO SZIF</a:t>
            </a:r>
            <a:r>
              <a:rPr lang="cs-CZ" sz="2800" dirty="0" smtClean="0"/>
              <a:t>: </a:t>
            </a:r>
            <a:r>
              <a:rPr lang="cs-CZ" sz="2800" dirty="0" smtClean="0"/>
              <a:t>31</a:t>
            </a:r>
            <a:r>
              <a:rPr lang="cs-CZ" sz="2800" dirty="0" smtClean="0"/>
              <a:t>. </a:t>
            </a:r>
            <a:r>
              <a:rPr lang="cs-CZ" sz="2800" dirty="0" smtClean="0"/>
              <a:t>10</a:t>
            </a:r>
            <a:r>
              <a:rPr lang="cs-CZ" sz="2800" dirty="0" smtClean="0"/>
              <a:t>. 2020</a:t>
            </a:r>
            <a:endParaRPr lang="cs-CZ" sz="2800" dirty="0" smtClean="0"/>
          </a:p>
          <a:p>
            <a:r>
              <a:rPr lang="cs-CZ" sz="2800" b="1" dirty="0" smtClean="0"/>
              <a:t>Územní vymezení</a:t>
            </a:r>
            <a:r>
              <a:rPr lang="cs-CZ" sz="2800" dirty="0" smtClean="0"/>
              <a:t>: výzva MAS se vztahuje na celé území MAS, pro které je schválena SCLLD.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Seznam vyhlášených </a:t>
            </a:r>
            <a:r>
              <a:rPr lang="cs-CZ" dirty="0" err="1" smtClean="0"/>
              <a:t>Fichí</a:t>
            </a:r>
            <a:r>
              <a:rPr lang="cs-CZ" dirty="0" smtClean="0"/>
              <a:t> včetně předpokládané alokace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39552" y="1628800"/>
          <a:ext cx="8229600" cy="2435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424"/>
                <a:gridCol w="2736304"/>
                <a:gridCol w="2705472"/>
                <a:gridCol w="2057400"/>
              </a:tblGrid>
              <a:tr h="1014993">
                <a:tc>
                  <a:txBody>
                    <a:bodyPr/>
                    <a:lstStyle/>
                    <a:p>
                      <a:r>
                        <a:rPr lang="cs-CZ" dirty="0" smtClean="0"/>
                        <a:t>Číslo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Fiche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Název </a:t>
                      </a:r>
                      <a:r>
                        <a:rPr lang="cs-CZ" dirty="0" err="1" smtClean="0"/>
                        <a:t>Fiche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Vazba </a:t>
                      </a:r>
                      <a:r>
                        <a:rPr lang="cs-CZ" dirty="0" err="1" smtClean="0"/>
                        <a:t>Fiche</a:t>
                      </a:r>
                      <a:r>
                        <a:rPr lang="cs-CZ" dirty="0" smtClean="0"/>
                        <a:t> na článek Nařízení</a:t>
                      </a:r>
                      <a:r>
                        <a:rPr lang="cs-CZ" baseline="0" dirty="0" smtClean="0"/>
                        <a:t> EP a Rady EU č. 1305/2013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Alokace v Kč na 1. výzvu PRV</a:t>
                      </a:r>
                      <a:endParaRPr lang="cs-CZ" dirty="0"/>
                    </a:p>
                  </a:txBody>
                  <a:tcPr/>
                </a:tc>
              </a:tr>
              <a:tr h="710495">
                <a:tc>
                  <a:txBody>
                    <a:bodyPr/>
                    <a:lstStyle/>
                    <a:p>
                      <a:r>
                        <a:rPr lang="cs-CZ" dirty="0" smtClean="0"/>
                        <a:t>F </a:t>
                      </a:r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Investice do </a:t>
                      </a:r>
                      <a:r>
                        <a:rPr lang="cs-CZ" dirty="0" smtClean="0"/>
                        <a:t>zemědělských</a:t>
                      </a:r>
                      <a:r>
                        <a:rPr lang="cs-CZ" baseline="0" dirty="0" smtClean="0"/>
                        <a:t> podniků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Článek 17, odst. 1, písm. a)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3 104 340</a:t>
                      </a:r>
                      <a:r>
                        <a:rPr lang="cs-CZ" dirty="0" smtClean="0"/>
                        <a:t>,00 </a:t>
                      </a:r>
                      <a:r>
                        <a:rPr lang="cs-CZ" dirty="0" smtClean="0"/>
                        <a:t>Kč</a:t>
                      </a:r>
                      <a:endParaRPr lang="cs-CZ" dirty="0"/>
                    </a:p>
                  </a:txBody>
                  <a:tcPr/>
                </a:tc>
              </a:tr>
              <a:tr h="710495">
                <a:tc>
                  <a:txBody>
                    <a:bodyPr/>
                    <a:lstStyle/>
                    <a:p>
                      <a:r>
                        <a:rPr lang="cs-CZ" dirty="0" smtClean="0"/>
                        <a:t>F </a:t>
                      </a:r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Projekty</a:t>
                      </a:r>
                      <a:r>
                        <a:rPr lang="cs-CZ" baseline="0" dirty="0" smtClean="0"/>
                        <a:t> pro obce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Článek 20, části a), c), f)</a:t>
                      </a:r>
                    </a:p>
                    <a:p>
                      <a:endParaRPr lang="cs-CZ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r>
                        <a:rPr lang="cs-CZ" baseline="0" dirty="0" smtClean="0"/>
                        <a:t> 661 359</a:t>
                      </a:r>
                      <a:r>
                        <a:rPr lang="cs-CZ" dirty="0" smtClean="0"/>
                        <a:t>,00 </a:t>
                      </a:r>
                      <a:r>
                        <a:rPr lang="cs-CZ" dirty="0" smtClean="0"/>
                        <a:t>Kč</a:t>
                      </a:r>
                      <a:endParaRPr lang="cs-CZ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Celková alokace na </a:t>
            </a:r>
            <a:r>
              <a:rPr lang="cs-CZ" dirty="0" smtClean="0"/>
              <a:t>6. </a:t>
            </a:r>
            <a:r>
              <a:rPr lang="cs-CZ" dirty="0" smtClean="0"/>
              <a:t>výzvu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Celková alokace </a:t>
            </a:r>
            <a:r>
              <a:rPr lang="cs-CZ" dirty="0" smtClean="0"/>
              <a:t>je </a:t>
            </a:r>
            <a:r>
              <a:rPr lang="cs-CZ" dirty="0" smtClean="0"/>
              <a:t>18 765 699</a:t>
            </a:r>
            <a:r>
              <a:rPr lang="cs-CZ" dirty="0" smtClean="0"/>
              <a:t>,00 </a:t>
            </a:r>
            <a:r>
              <a:rPr lang="cs-CZ" dirty="0" smtClean="0"/>
              <a:t>Kč</a:t>
            </a:r>
          </a:p>
          <a:p>
            <a:pPr>
              <a:buNone/>
            </a:pPr>
            <a:r>
              <a:rPr lang="cs-CZ" b="1" dirty="0" smtClean="0"/>
              <a:t>Min. výše </a:t>
            </a:r>
            <a:r>
              <a:rPr lang="cs-CZ" dirty="0" smtClean="0"/>
              <a:t>způsobilých výdajů projektu: 50 tis. Kč</a:t>
            </a:r>
          </a:p>
          <a:p>
            <a:pPr>
              <a:buNone/>
            </a:pPr>
            <a:r>
              <a:rPr lang="cs-CZ" b="1" dirty="0" smtClean="0"/>
              <a:t>Max. výše </a:t>
            </a:r>
            <a:r>
              <a:rPr lang="cs-CZ" dirty="0" smtClean="0"/>
              <a:t>způsobilých výdajů projektu: 5 mil. Kč</a:t>
            </a:r>
          </a:p>
          <a:p>
            <a:pPr>
              <a:buNone/>
            </a:pPr>
            <a:r>
              <a:rPr lang="cs-CZ" b="1" dirty="0" smtClean="0"/>
              <a:t>POZOR:</a:t>
            </a:r>
            <a:r>
              <a:rPr lang="cs-CZ" dirty="0" smtClean="0"/>
              <a:t> Nelze předkládat projekty s dotací vyšší než je stanovená alokace na danou </a:t>
            </a:r>
            <a:r>
              <a:rPr lang="cs-CZ" dirty="0" err="1" smtClean="0"/>
              <a:t>Fichi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Žádost o dotaci se podává samostatně za každou </a:t>
            </a:r>
            <a:r>
              <a:rPr lang="cs-CZ" dirty="0" err="1" smtClean="0"/>
              <a:t>Fichi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Žadatel může podat pouze 1 </a:t>
            </a:r>
            <a:r>
              <a:rPr lang="cs-CZ" dirty="0" err="1" smtClean="0"/>
              <a:t>ŽoD</a:t>
            </a:r>
            <a:r>
              <a:rPr lang="cs-CZ" dirty="0" smtClean="0"/>
              <a:t> na danou </a:t>
            </a:r>
            <a:r>
              <a:rPr lang="cs-CZ" dirty="0" err="1" smtClean="0"/>
              <a:t>Fichi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Lhůta vázanosti projektu na účel trvá </a:t>
            </a:r>
            <a:r>
              <a:rPr lang="cs-CZ" b="1" dirty="0" smtClean="0"/>
              <a:t>5 let </a:t>
            </a:r>
            <a:r>
              <a:rPr lang="cs-CZ" dirty="0" smtClean="0"/>
              <a:t>od data převedení dotace na účet příjemce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podání Žádosti o dotaci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Ze svého účtu si žadatel pod příslušnou MAS vygeneruje Žádost o dotaci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Vyplněný formulář včetně příloh žadatel předává na MAS elektronicky prostřednictvím PF, termín podání </a:t>
            </a:r>
            <a:r>
              <a:rPr lang="cs-CZ" dirty="0" err="1" smtClean="0"/>
              <a:t>ŽoD</a:t>
            </a:r>
            <a:r>
              <a:rPr lang="cs-CZ" dirty="0" smtClean="0"/>
              <a:t> je termín podání </a:t>
            </a:r>
            <a:r>
              <a:rPr lang="cs-CZ" dirty="0" err="1" smtClean="0"/>
              <a:t>ŽoD</a:t>
            </a:r>
            <a:r>
              <a:rPr lang="cs-CZ" dirty="0" smtClean="0"/>
              <a:t> přes PF – </a:t>
            </a:r>
            <a:r>
              <a:rPr lang="cs-CZ" b="1" dirty="0" smtClean="0"/>
              <a:t>nejpozději do </a:t>
            </a:r>
            <a:r>
              <a:rPr lang="cs-CZ" b="1" dirty="0" smtClean="0"/>
              <a:t>30. </a:t>
            </a:r>
            <a:r>
              <a:rPr lang="cs-CZ" b="1" dirty="0" smtClean="0"/>
              <a:t>9</a:t>
            </a:r>
            <a:r>
              <a:rPr lang="cs-CZ" b="1" dirty="0" smtClean="0"/>
              <a:t>. 2020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Žádosti je možné nejprve konzultovat s MAS</a:t>
            </a:r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Administrativní kontrola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Žádosti o dotaci včetně příloh prochází administrativní kontrolou MAS (tj. kontrolou obsahové správnosti), kontrolou přijatelnosti a kontrolou dalších podmínek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Administrativní kontrola – kontrola formálních náležitostí a přijatelnosti - možnost 2x vyzvat k opravě (do 5 pracovních dnů).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Informování žadatele o výsledku kontroly do 5 pracovních dní od ukončení kontroly.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Věcné hodnocení 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Hodnocení Výběrovou komisí</a:t>
            </a:r>
          </a:p>
          <a:p>
            <a:r>
              <a:rPr lang="cs-CZ" dirty="0" smtClean="0"/>
              <a:t>věcné hodnocení dle předem stanovených preferenčních kritérií </a:t>
            </a:r>
          </a:p>
          <a:p>
            <a:r>
              <a:rPr lang="cs-CZ" dirty="0" smtClean="0"/>
              <a:t>stanovení pořadí projektů ve </a:t>
            </a:r>
            <a:r>
              <a:rPr lang="cs-CZ" dirty="0" err="1" smtClean="0"/>
              <a:t>Fichi</a:t>
            </a:r>
            <a:r>
              <a:rPr lang="cs-CZ" dirty="0" smtClean="0"/>
              <a:t>,  výběr </a:t>
            </a:r>
            <a:r>
              <a:rPr lang="cs-CZ" dirty="0" err="1" smtClean="0"/>
              <a:t>ŽoD</a:t>
            </a:r>
            <a:r>
              <a:rPr lang="cs-CZ" dirty="0" smtClean="0"/>
              <a:t> dle bodového hodnocení a alokovaných finančních prostředků (max. do 20 pracovních dnů od provedení věcného hodnocení)</a:t>
            </a:r>
          </a:p>
          <a:p>
            <a:r>
              <a:rPr lang="cs-CZ" dirty="0" smtClean="0"/>
              <a:t>informování žadatele o výši přidělených bodů, vybrání či nevybrání </a:t>
            </a:r>
            <a:r>
              <a:rPr lang="cs-CZ" dirty="0" err="1" smtClean="0"/>
              <a:t>ŽoD</a:t>
            </a:r>
            <a:r>
              <a:rPr lang="cs-CZ" dirty="0" smtClean="0"/>
              <a:t> k podpoře (do 5 pracovních dnů od schválení výběru)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1345</Words>
  <Application>Microsoft Office PowerPoint</Application>
  <PresentationFormat>Předvádění na obrazovce (4:3)</PresentationFormat>
  <Paragraphs>134</Paragraphs>
  <Slides>23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sady Office</vt:lpstr>
      <vt:lpstr>Výzva č. 6 PRV MAS Vodňanská ryba, z.s.  k předkládání žádosti o podporu v rámci operace 19.2.1 Programu rozvoje venkova  na období 2014-2020 </vt:lpstr>
      <vt:lpstr>Harmonogram semináře</vt:lpstr>
      <vt:lpstr>ZPŮSOB KOMUNIKACE MAS/SZIF SE ŽADATELEM O DOTACE </vt:lpstr>
      <vt:lpstr>Základní informace</vt:lpstr>
      <vt:lpstr>Seznam vyhlášených Fichí včetně předpokládané alokace</vt:lpstr>
      <vt:lpstr>Celková alokace na 6. výzvu</vt:lpstr>
      <vt:lpstr>Postup podání Žádosti o dotaci</vt:lpstr>
      <vt:lpstr>Administrativní kontrola</vt:lpstr>
      <vt:lpstr>Věcné hodnocení projektů</vt:lpstr>
      <vt:lpstr>Předání vybraných žádostí na RO SZIF</vt:lpstr>
      <vt:lpstr>Předání vybraných žádostí na RO SZIF</vt:lpstr>
      <vt:lpstr>Zadávání zakázek</vt:lpstr>
      <vt:lpstr>Financování projektu</vt:lpstr>
      <vt:lpstr>Fiche 8 – Investice do zemědělských podniků</vt:lpstr>
      <vt:lpstr>Fiche 8 – Zpracování a uvádění na trh zemědělských produktů</vt:lpstr>
      <vt:lpstr>Fiche 8 – Zpracování a uvádění na trh zemědělských produktů</vt:lpstr>
      <vt:lpstr>Preferenční kritéria Fiche 8 – Zpracování a uvádění na trh zemědělských produktů</vt:lpstr>
      <vt:lpstr>Dotaci nelze poskytnout na:</vt:lpstr>
      <vt:lpstr>Další podmínky</vt:lpstr>
      <vt:lpstr>Přílohy předkládané při podání ŽoD</vt:lpstr>
      <vt:lpstr>Přílohy předkládané při podání ŽoD</vt:lpstr>
      <vt:lpstr>Důležité dokumenty</vt:lpstr>
      <vt:lpstr>Děkujeme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Výzva PRV MAS Vodňanská ryba, z.s.</dc:title>
  <dc:creator>uzivatel</dc:creator>
  <cp:lastModifiedBy>uzivatel</cp:lastModifiedBy>
  <cp:revision>62</cp:revision>
  <dcterms:created xsi:type="dcterms:W3CDTF">2017-08-17T12:23:56Z</dcterms:created>
  <dcterms:modified xsi:type="dcterms:W3CDTF">2020-06-10T08:29:50Z</dcterms:modified>
</cp:coreProperties>
</file>