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8" r:id="rId3"/>
    <p:sldId id="352" r:id="rId4"/>
    <p:sldId id="367" r:id="rId5"/>
    <p:sldId id="357" r:id="rId6"/>
    <p:sldId id="358" r:id="rId7"/>
    <p:sldId id="359" r:id="rId8"/>
    <p:sldId id="360" r:id="rId9"/>
    <p:sldId id="368" r:id="rId10"/>
    <p:sldId id="362" r:id="rId11"/>
    <p:sldId id="365" r:id="rId12"/>
    <p:sldId id="366" r:id="rId13"/>
    <p:sldId id="257" r:id="rId14"/>
    <p:sldId id="260" r:id="rId15"/>
    <p:sldId id="330" r:id="rId16"/>
    <p:sldId id="331" r:id="rId17"/>
    <p:sldId id="334" r:id="rId18"/>
    <p:sldId id="318" r:id="rId19"/>
    <p:sldId id="319" r:id="rId20"/>
    <p:sldId id="335" r:id="rId21"/>
    <p:sldId id="336" r:id="rId22"/>
    <p:sldId id="342" r:id="rId23"/>
    <p:sldId id="324" r:id="rId24"/>
    <p:sldId id="325" r:id="rId25"/>
    <p:sldId id="339" r:id="rId26"/>
    <p:sldId id="344" r:id="rId27"/>
    <p:sldId id="346" r:id="rId28"/>
    <p:sldId id="349" r:id="rId29"/>
    <p:sldId id="350" r:id="rId30"/>
    <p:sldId id="351" r:id="rId31"/>
    <p:sldId id="369" r:id="rId32"/>
    <p:sldId id="353" r:id="rId33"/>
    <p:sldId id="363" r:id="rId34"/>
    <p:sldId id="370" r:id="rId35"/>
    <p:sldId id="371" r:id="rId36"/>
    <p:sldId id="372" r:id="rId37"/>
    <p:sldId id="364" r:id="rId38"/>
    <p:sldId id="355" r:id="rId39"/>
    <p:sldId id="356" r:id="rId40"/>
    <p:sldId id="348" r:id="rId41"/>
  </p:sldIdLst>
  <p:sldSz cx="12192000" cy="6858000"/>
  <p:notesSz cx="6864350" cy="9996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5F513DF9-B719-49F2-A65C-A2D0B2CA1076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1D416EA8-6FC6-4C49-87E4-B67B38FB1C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9305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2A17C0D-239F-458F-A5F4-EE65519EA4A5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4B166358-AE8A-4F31-91F4-ABE440A95C5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966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4985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08587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93238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98728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99545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60939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62625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60127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40466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9409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08110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9143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2506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7906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0566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4825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627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9982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684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84735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42237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0669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989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55664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4496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5582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723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6591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266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992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415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264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5290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FAA7-4F08-4676-9038-07368DA194DF}" type="datetimeFigureOut">
              <a:rPr lang="cs-CZ" smtClean="0"/>
              <a:pPr/>
              <a:t>9.6.2020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70BC15-2C2A-4102-9B82-95805CF725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845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90398" y="1591880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/>
              <a:t>MOŽNOSTI PODPORY ROZVOJE OBCÍ - ČLÁNEK 20 v opatření 19.2.1 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>V </a:t>
            </a:r>
            <a:r>
              <a:rPr lang="cs-CZ" sz="4000" b="1" dirty="0"/>
              <a:t>PROGRAMU ROZVOJE VENKOVA 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Seminář pro žadatele/příjemce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r">
              <a:buNone/>
            </a:pPr>
            <a:r>
              <a:rPr lang="cs-CZ" b="1" dirty="0" smtClean="0"/>
              <a:t>9. 6. 2020</a:t>
            </a:r>
            <a:endParaRPr lang="cs-CZ" b="1" dirty="0"/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5A6FADF5-C7B0-4E70-86AC-6CE4106F6A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265" y="5558121"/>
            <a:ext cx="6383868" cy="9664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17403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Financování realizace projektu je ex post – nejprve z vlastních zdrojů</a:t>
            </a:r>
          </a:p>
          <a:p>
            <a:r>
              <a:rPr lang="cs-CZ" sz="2400" dirty="0" smtClean="0"/>
              <a:t>Hotovostní platba je možná do 100 000,- Kč</a:t>
            </a:r>
          </a:p>
          <a:p>
            <a:r>
              <a:rPr lang="cs-CZ" sz="2400" dirty="0" smtClean="0"/>
              <a:t>Bezhotovostní platba – z vlastního účtu</a:t>
            </a:r>
          </a:p>
          <a:p>
            <a:r>
              <a:rPr lang="cs-CZ" sz="2400" dirty="0" smtClean="0"/>
              <a:t>Výdaje, ze kterých je stanovena dotace, jsou uskutečněny nejdříve ke dni podání </a:t>
            </a:r>
            <a:r>
              <a:rPr lang="cs-CZ" sz="2400" dirty="0" err="1" smtClean="0"/>
              <a:t>ŽoD</a:t>
            </a:r>
            <a:r>
              <a:rPr lang="cs-CZ" sz="2400" dirty="0" smtClean="0"/>
              <a:t>, nejpozději do data předložení Žádosti o platbu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Způsobilé 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9859"/>
            <a:ext cx="8596668" cy="459150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Výdaje uvedené v Pravidlech 19.2.1 platných v den, ve kterém byla </a:t>
            </a:r>
            <a:r>
              <a:rPr lang="cs-CZ" sz="2400" dirty="0" err="1" smtClean="0"/>
              <a:t>ŽoD</a:t>
            </a:r>
            <a:r>
              <a:rPr lang="cs-CZ" sz="2400" dirty="0" smtClean="0"/>
              <a:t> podána.</a:t>
            </a:r>
          </a:p>
          <a:p>
            <a:r>
              <a:rPr lang="cs-CZ" sz="2400" dirty="0" smtClean="0"/>
              <a:t>Způsobilé výdaje musí být s principy 3E (hospodárnost, efektivnost, účelnost)</a:t>
            </a:r>
            <a:endParaRPr lang="cs-CZ" sz="2000" dirty="0" smtClean="0"/>
          </a:p>
          <a:p>
            <a:r>
              <a:rPr lang="cs-CZ" sz="2400" dirty="0" smtClean="0"/>
              <a:t>Dotace se stanovuje na základě faktury nebo jiného účetního dokladu však do výše: </a:t>
            </a:r>
          </a:p>
          <a:p>
            <a:pPr marL="1257300" lvl="2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 smtClean="0"/>
              <a:t>Sazby dle katalogu stavebních prací(ÚRS PRAHA a.s., RTS, a.s., </a:t>
            </a:r>
            <a:r>
              <a:rPr lang="cs-CZ" sz="2100" dirty="0" err="1" smtClean="0"/>
              <a:t>Callida</a:t>
            </a:r>
            <a:r>
              <a:rPr lang="cs-CZ" sz="2100" dirty="0" smtClean="0"/>
              <a:t>, s.r.o.)</a:t>
            </a:r>
          </a:p>
          <a:p>
            <a:pPr marL="1257300" lvl="2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 smtClean="0"/>
              <a:t>Částky stanovené ve znaleckém posudku </a:t>
            </a:r>
          </a:p>
          <a:p>
            <a:pPr marL="1257300" lvl="2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100" dirty="0" smtClean="0"/>
              <a:t>Limitů pokud jsou stanoveny</a:t>
            </a:r>
          </a:p>
          <a:p>
            <a:r>
              <a:rPr lang="cs-CZ" sz="2400" dirty="0" smtClean="0"/>
              <a:t>Výdaje, které vznikly </a:t>
            </a:r>
            <a:r>
              <a:rPr lang="cs-CZ" sz="2400" b="1" dirty="0" smtClean="0"/>
              <a:t>nejdříve ke dni podání </a:t>
            </a:r>
            <a:r>
              <a:rPr lang="cs-CZ" sz="2400" b="1" dirty="0" err="1" smtClean="0"/>
              <a:t>ŽoD</a:t>
            </a:r>
            <a:r>
              <a:rPr lang="cs-CZ" sz="2400" b="1" dirty="0" smtClean="0"/>
              <a:t> </a:t>
            </a:r>
            <a:r>
              <a:rPr lang="cs-CZ" sz="2400" dirty="0" smtClean="0"/>
              <a:t>na MAS a byly skutečně uhrazeny nejpozději k datu předložení Žádosti o platbu.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nelze poskytnout dotaci: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4617"/>
            <a:ext cx="8596668" cy="442674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Pořízení použitého movitého majetku </a:t>
            </a:r>
            <a:r>
              <a:rPr lang="cs-CZ" sz="1600" dirty="0" smtClean="0"/>
              <a:t>(nepoužitý – nákup stroje, kdy žadatel figuruje v TP na prvním místě, případně na místě druhém po prodejci stroje a zároveň stroj musí být vyroben do 3 let před rokem podání ŽOD; stroj, který nemá TP – pak rok výroby – do 3 let před rokem podání ŽOD)</a:t>
            </a:r>
          </a:p>
          <a:p>
            <a:r>
              <a:rPr lang="cs-CZ" dirty="0" smtClean="0"/>
              <a:t>Nákup zvířat, jednoletých rostlin a jejich vysazování, zemědělská produkční práva </a:t>
            </a:r>
          </a:p>
          <a:p>
            <a:r>
              <a:rPr lang="cs-CZ" dirty="0" smtClean="0"/>
              <a:t>Daň z přidané hodnoty u plátců DPH za předpokladu, že si mohou DPH nárokovat u finančního úřadu </a:t>
            </a:r>
          </a:p>
          <a:p>
            <a:r>
              <a:rPr lang="cs-CZ" dirty="0" smtClean="0"/>
              <a:t>Prosté nahrazení investice - </a:t>
            </a:r>
            <a:r>
              <a:rPr lang="cs-CZ" sz="1600" dirty="0" smtClean="0"/>
              <a:t>projekt vždy musí přinášet určitou přidanou hodnotu a přispět k plnění cílů programu</a:t>
            </a:r>
          </a:p>
          <a:p>
            <a:r>
              <a:rPr lang="pl-PL" dirty="0" smtClean="0"/>
              <a:t>Kotle na biomasu a bioplynové stanice, </a:t>
            </a:r>
            <a:r>
              <a:rPr lang="cs-CZ" dirty="0" smtClean="0"/>
              <a:t>pořízení technologií k výrobě el. energie </a:t>
            </a:r>
          </a:p>
          <a:p>
            <a:r>
              <a:rPr lang="pl-PL" dirty="0" smtClean="0"/>
              <a:t>Závlahové systémy a studny vč. průzkumných vrtů</a:t>
            </a:r>
          </a:p>
          <a:p>
            <a:r>
              <a:rPr lang="cs-CZ" dirty="0" smtClean="0"/>
              <a:t>Výdaje na včelařství, oplocení sadů</a:t>
            </a:r>
          </a:p>
          <a:p>
            <a:r>
              <a:rPr lang="cs-CZ" dirty="0" smtClean="0"/>
              <a:t>Zpracování produktů rybolovu a akvakultury a medu </a:t>
            </a:r>
          </a:p>
          <a:p>
            <a:r>
              <a:rPr lang="pt-BR" dirty="0" smtClean="0"/>
              <a:t>Nákup vozidel kategorie L a M a</a:t>
            </a:r>
            <a:r>
              <a:rPr lang="cs-CZ" dirty="0" smtClean="0"/>
              <a:t> případně</a:t>
            </a:r>
            <a:r>
              <a:rPr lang="pt-BR" dirty="0" smtClean="0"/>
              <a:t> N</a:t>
            </a:r>
            <a:r>
              <a:rPr lang="cs-CZ" dirty="0" smtClean="0"/>
              <a:t> </a:t>
            </a:r>
            <a:r>
              <a:rPr lang="cs-CZ" sz="1700" dirty="0" smtClean="0"/>
              <a:t>(F2 - N1 a N2, bez G; F8 - N s opletenou ložní plochou)</a:t>
            </a:r>
            <a:endParaRPr lang="pt-BR" sz="1700" dirty="0" smtClean="0"/>
          </a:p>
          <a:p>
            <a:r>
              <a:rPr lang="cs-CZ" dirty="0" smtClean="0"/>
              <a:t>Na nákup spoluvlastnických podílů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5349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1. Veřejná prostranství v obcích</a:t>
            </a:r>
          </a:p>
          <a:p>
            <a:pPr marL="0" indent="0" algn="ctr"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1503392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Veřejná prostranství v obcích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err="1"/>
              <a:t>Fiche</a:t>
            </a:r>
            <a:r>
              <a:rPr lang="cs-CZ" sz="2000" b="1" dirty="0"/>
              <a:t> je zaměřena na podporu základních služeb a obnovy vesnic ve venkovských prostranstvích </a:t>
            </a:r>
            <a:r>
              <a:rPr lang="cs-CZ" sz="2000" dirty="0"/>
              <a:t>(veřejným prostranstvím se rozumí veřejné prostranství definované v § 34 zákona č. 128/2000 Sb. O obcích, ve znění pozdějších právních předpisů. </a:t>
            </a:r>
            <a:r>
              <a:rPr lang="cs-CZ" sz="2000" b="1" dirty="0"/>
              <a:t>Podpořena budou pouze tato veřejná prostranství: náměstí, návsi, tržiště, navazující prostranství obecního úřadu, pošty, kostela, hřbitova, železniční stanice a dalších objektů občanské vybavenosti, které jsou ve vlastnictví </a:t>
            </a:r>
            <a:r>
              <a:rPr lang="cs-CZ" sz="2000" b="1" dirty="0" smtClean="0"/>
              <a:t>obce</a:t>
            </a:r>
            <a:r>
              <a:rPr lang="cs-CZ" sz="2000" dirty="0" smtClean="0"/>
              <a:t>.</a:t>
            </a:r>
            <a:endParaRPr lang="cs-CZ" sz="2000" dirty="0"/>
          </a:p>
          <a:p>
            <a:pPr algn="just"/>
            <a:r>
              <a:rPr lang="cs-CZ" sz="2000" b="1" dirty="0"/>
              <a:t>Definice příjemce dotace</a:t>
            </a:r>
          </a:p>
          <a:p>
            <a:pPr lvl="1" algn="just"/>
            <a:r>
              <a:rPr lang="cs-CZ" sz="2000" dirty="0"/>
              <a:t>Obec nebo svazek </a:t>
            </a:r>
            <a:r>
              <a:rPr lang="cs-CZ" sz="2000" dirty="0" smtClean="0"/>
              <a:t>obcí</a:t>
            </a:r>
            <a:endParaRPr lang="cs-CZ" sz="2000" b="1" dirty="0"/>
          </a:p>
          <a:p>
            <a:pPr algn="just"/>
            <a:r>
              <a:rPr lang="cs-CZ" sz="2000" b="1" dirty="0"/>
              <a:t>Druh a výše dotace</a:t>
            </a:r>
          </a:p>
          <a:p>
            <a:pPr lvl="1" algn="just"/>
            <a:r>
              <a:rPr lang="cs-CZ" sz="2000" dirty="0"/>
              <a:t>Dotace ve výši 80 % z vynaložených způsobilých výdajů. Podpora je poskytována v režimu nezakládající veřejnou podporu</a:t>
            </a:r>
          </a:p>
          <a:p>
            <a:pPr lvl="1" algn="just"/>
            <a:endParaRPr lang="cs-CZ" sz="1800" dirty="0"/>
          </a:p>
        </p:txBody>
      </p:sp>
    </p:spTree>
    <p:extLst>
      <p:ext uri="{BB962C8B-B14F-4D97-AF65-F5344CB8AC3E}">
        <p14:creationId xmlns="" xmlns:p14="http://schemas.microsoft.com/office/powerpoint/2010/main" val="2364427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Veřejná prostranství v obcích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Způsobilé výdaje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Vytváření/rekonstrukce veřejných prostranství obce zejm. úpravy povrchů </a:t>
            </a:r>
            <a:r>
              <a:rPr lang="cs-CZ" sz="2000" dirty="0"/>
              <a:t>(včetně zatravnění), osvětlení, oplocení a venkovního mobiliáře (lavičky, venkovní stoly, odpadkové koše, veřejné WC, psí záchody, stojany na kola, zábradlí, úřední desky, informační panely, orientační mapy, plakátovací plochy, rozcestníky, pomníky).</a:t>
            </a:r>
          </a:p>
          <a:p>
            <a:pPr algn="just">
              <a:buAutoNum type="arabicParenR"/>
            </a:pPr>
            <a:r>
              <a:rPr lang="cs-CZ" sz="2000" b="1" dirty="0"/>
              <a:t>Vytváření/doplnění solitérních prvků sloužících k dotvoření celkového charakteru veřejného prostranství</a:t>
            </a:r>
            <a:r>
              <a:rPr lang="cs-CZ" sz="2000" dirty="0"/>
              <a:t> – herní a vodní prvky (kašny, fontány, pítka a ptačí napajedla či koupadla).</a:t>
            </a:r>
          </a:p>
          <a:p>
            <a:pPr algn="just">
              <a:buAutoNum type="arabicParenR"/>
            </a:pPr>
            <a:r>
              <a:rPr lang="cs-CZ" sz="2000" b="1" dirty="0"/>
              <a:t>Doplňující výdaje jako součást projektu </a:t>
            </a:r>
            <a:r>
              <a:rPr lang="cs-CZ" sz="2000" dirty="0"/>
              <a:t>(parkoviště, odstavné a manipulační plochy) – </a:t>
            </a:r>
            <a:r>
              <a:rPr lang="cs-CZ" sz="2000" b="1" dirty="0"/>
              <a:t>tvoří maximálně 30 % projektu</a:t>
            </a:r>
          </a:p>
          <a:p>
            <a:pPr algn="just">
              <a:buAutoNum type="arabicParenR"/>
            </a:pPr>
            <a:r>
              <a:rPr lang="cs-CZ" sz="2000" b="1" dirty="0"/>
              <a:t>Nákup nemovitosti</a:t>
            </a:r>
            <a:endParaRPr lang="cs-CZ" sz="1800" b="1" dirty="0"/>
          </a:p>
          <a:p>
            <a:pPr lvl="1" algn="just"/>
            <a:endParaRPr lang="cs-CZ" sz="1800" dirty="0"/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2846004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Veřejná prostranství v obcích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b="1" dirty="0"/>
              <a:t>Kritéria přijatelnosti</a:t>
            </a:r>
          </a:p>
          <a:p>
            <a:pPr lvl="1" algn="just"/>
            <a:r>
              <a:rPr lang="cs-CZ" sz="1800" dirty="0"/>
              <a:t>Výdaje jsou způsobilé, jsou-li příslušné projekty prováděny </a:t>
            </a:r>
            <a:r>
              <a:rPr lang="cs-CZ" sz="1800" b="1" dirty="0"/>
              <a:t>v souladu s plány rozvoje obcí a vesnic </a:t>
            </a:r>
            <a:r>
              <a:rPr lang="cs-CZ" sz="1800" dirty="0"/>
              <a:t>ve venkovských oblastech a jejich základních služeb a jsou-li </a:t>
            </a:r>
            <a:r>
              <a:rPr lang="cs-CZ" sz="1800" b="1" dirty="0"/>
              <a:t>v souladu s příslušnou strategií místního rozvoje</a:t>
            </a:r>
            <a:r>
              <a:rPr lang="cs-CZ" sz="1800" dirty="0"/>
              <a:t>.</a:t>
            </a:r>
          </a:p>
          <a:p>
            <a:pPr lvl="1" algn="just"/>
            <a:r>
              <a:rPr lang="cs-CZ" sz="1800" dirty="0"/>
              <a:t>Veřejné prostranství </a:t>
            </a:r>
            <a:r>
              <a:rPr lang="cs-CZ" sz="1800" b="1" dirty="0"/>
              <a:t>musí být součástí intravilánu obce</a:t>
            </a:r>
            <a:r>
              <a:rPr lang="cs-CZ" sz="1800" b="1" dirty="0" smtClean="0"/>
              <a:t>.</a:t>
            </a:r>
            <a:endParaRPr lang="cs-CZ" sz="1800" b="1" dirty="0"/>
          </a:p>
          <a:p>
            <a:pPr algn="just"/>
            <a:r>
              <a:rPr lang="cs-CZ" b="1" dirty="0"/>
              <a:t>Další podmínky</a:t>
            </a:r>
          </a:p>
          <a:p>
            <a:pPr lvl="1" algn="just"/>
            <a:r>
              <a:rPr lang="cs-CZ" sz="1800" dirty="0"/>
              <a:t>Předmět dotace musí být veřejně přístupný a jeho užívání nesmí být zpoplatněno</a:t>
            </a:r>
          </a:p>
          <a:p>
            <a:pPr lvl="1" algn="just"/>
            <a:r>
              <a:rPr lang="cs-CZ" sz="1800" dirty="0"/>
              <a:t>Nemovitosti, na kterých jsou realizovány stavební výdaje jsou: vlastnictví, spoluvlastnictví s min. 50% podílem, věcné břemeno, právo stavby</a:t>
            </a:r>
          </a:p>
          <a:p>
            <a:pPr lvl="1" algn="just"/>
            <a:r>
              <a:rPr lang="cs-CZ" sz="1800" b="1" dirty="0"/>
              <a:t>Nezpůsobilými výdaji jsou: </a:t>
            </a:r>
            <a:r>
              <a:rPr lang="cs-CZ" sz="1800" dirty="0"/>
              <a:t>nástupiště zastávek veřejné dopravy, nákup/výsadba a ošetřování dřevin a nová výstavba pomníků.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2392618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Veřejná prostranství v obcích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43261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 smtClean="0"/>
              <a:t>Co lze podpořit</a:t>
            </a:r>
            <a:endParaRPr lang="cs-CZ" sz="1600" b="1" dirty="0"/>
          </a:p>
          <a:p>
            <a:pPr lvl="1" algn="just"/>
            <a:r>
              <a:rPr lang="cs-CZ" dirty="0" smtClean="0"/>
              <a:t>Zatravnění, květinové a bylinné pásy, záhony (nelze stromy a keře)</a:t>
            </a:r>
            <a:endParaRPr lang="cs-CZ" dirty="0"/>
          </a:p>
          <a:p>
            <a:pPr lvl="1" algn="just"/>
            <a:r>
              <a:rPr lang="cs-CZ" dirty="0" smtClean="0"/>
              <a:t>Mobiliář – stabilní (lavičky, </a:t>
            </a:r>
            <a:r>
              <a:rPr lang="cs-CZ" dirty="0" err="1" smtClean="0"/>
              <a:t>infotabule</a:t>
            </a:r>
            <a:r>
              <a:rPr lang="cs-CZ" dirty="0" smtClean="0"/>
              <a:t>, úřední desky apod.)</a:t>
            </a:r>
            <a:endParaRPr lang="cs-CZ" dirty="0"/>
          </a:p>
          <a:p>
            <a:pPr lvl="1" algn="just"/>
            <a:r>
              <a:rPr lang="cs-CZ" dirty="0" smtClean="0"/>
              <a:t>Solitérní herní prvky (i více herních prvků – houpačka+skluzavka apod.), nelze celé dětské hřiště</a:t>
            </a:r>
            <a:endParaRPr lang="cs-CZ" dirty="0"/>
          </a:p>
          <a:p>
            <a:pPr lvl="1" algn="just"/>
            <a:r>
              <a:rPr lang="cs-CZ" dirty="0" smtClean="0"/>
              <a:t>Rekonstrukce pomníků ano – nová výstavba pomníků nelze</a:t>
            </a:r>
          </a:p>
          <a:p>
            <a:pPr lvl="1" algn="just"/>
            <a:r>
              <a:rPr lang="cs-CZ" dirty="0" smtClean="0"/>
              <a:t>Rekonstrukce chodníku na hřbitově – ano, za podmínky vypořádání vlastnických vztahů</a:t>
            </a:r>
          </a:p>
          <a:p>
            <a:pPr lvl="1" algn="just"/>
            <a:r>
              <a:rPr lang="cs-CZ" dirty="0" smtClean="0"/>
              <a:t>Obnova chodníků – pokud jsou součástí projektu týkajícího se veřejného prostranství</a:t>
            </a:r>
          </a:p>
          <a:p>
            <a:pPr lvl="1" algn="just"/>
            <a:r>
              <a:rPr lang="cs-CZ" dirty="0" smtClean="0"/>
              <a:t>Obnova kolumbária – ne, protože užívání předmětu dotace nesmí být zpoplatněno</a:t>
            </a:r>
          </a:p>
          <a:p>
            <a:pPr lvl="1" algn="just"/>
            <a:r>
              <a:rPr lang="cs-CZ" dirty="0" smtClean="0"/>
              <a:t>Oplocení hřiště MŠ a ZŠ – v případě, že hřiště bude otevřené pro veřejnost ano, jinak ne</a:t>
            </a:r>
          </a:p>
          <a:p>
            <a:pPr lvl="1" algn="just"/>
            <a:r>
              <a:rPr lang="cs-CZ" dirty="0" smtClean="0"/>
              <a:t>Úprava povrchů – ano, v případě parkoviště, odstavné a manipulační plochy pouze jako doplňující výdaje projektu</a:t>
            </a:r>
            <a:endParaRPr lang="cs-CZ" dirty="0"/>
          </a:p>
          <a:p>
            <a:pPr lvl="1" algn="just"/>
            <a:endParaRPr lang="cs-CZ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627337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2</a:t>
            </a:r>
            <a:r>
              <a:rPr lang="cs-CZ" sz="4000" b="1" dirty="0" smtClean="0"/>
              <a:t>. </a:t>
            </a:r>
            <a:r>
              <a:rPr lang="cs-CZ" sz="4000" b="1" dirty="0"/>
              <a:t>Hasičské zbrojnice</a:t>
            </a:r>
          </a:p>
          <a:p>
            <a:pPr marL="0" indent="0" algn="ctr"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1928026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Hasičské zbrojnice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err="1"/>
              <a:t>Fiche</a:t>
            </a:r>
            <a:r>
              <a:rPr lang="cs-CZ" sz="2000" b="1" dirty="0"/>
              <a:t> je zaměřena na podporu základních služeb a obnovy vesnic ve venkovských oblastech. Podpora zahrnuje investice do staveb a vybavení hasičských zbrojnic přímo souvisejících s výkonem služby jednotek sboru dobrovolných hasičů </a:t>
            </a:r>
            <a:r>
              <a:rPr lang="cs-CZ" sz="2000" b="1" dirty="0" smtClean="0"/>
              <a:t>obce (pro JPO V).</a:t>
            </a:r>
            <a:endParaRPr lang="cs-CZ" sz="2000" b="1" dirty="0"/>
          </a:p>
          <a:p>
            <a:pPr algn="just"/>
            <a:r>
              <a:rPr lang="cs-CZ" sz="2000" b="1" dirty="0"/>
              <a:t>Definice příjemce dotace</a:t>
            </a:r>
          </a:p>
          <a:p>
            <a:pPr lvl="1" algn="just"/>
            <a:r>
              <a:rPr lang="cs-CZ" sz="2000" dirty="0"/>
              <a:t>Obec nebo svazek </a:t>
            </a:r>
            <a:r>
              <a:rPr lang="cs-CZ" sz="2000" dirty="0" smtClean="0"/>
              <a:t>obcí</a:t>
            </a:r>
            <a:endParaRPr lang="cs-CZ" sz="2000" dirty="0"/>
          </a:p>
          <a:p>
            <a:pPr algn="just"/>
            <a:r>
              <a:rPr lang="cs-CZ" sz="2000" b="1" dirty="0"/>
              <a:t>Druh a výše dotace</a:t>
            </a:r>
          </a:p>
          <a:p>
            <a:pPr lvl="1" algn="just"/>
            <a:r>
              <a:rPr lang="cs-CZ" sz="2000" dirty="0"/>
              <a:t>Dotace ve výši 80 % z vynaložených způsobilých výdajů (podpora je poskytována ve 2 režimech dle typu projektu, resp. výběru žadatele – režim nezakládající veřejnou podporu nebo režim de </a:t>
            </a:r>
            <a:r>
              <a:rPr lang="cs-CZ" sz="2000" dirty="0" err="1"/>
              <a:t>minimis</a:t>
            </a:r>
            <a:r>
              <a:rPr lang="cs-CZ" sz="2000" dirty="0" smtClean="0"/>
              <a:t>) – lze si vybrat</a:t>
            </a:r>
            <a:endParaRPr lang="cs-CZ" sz="1800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81823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6859"/>
            <a:ext cx="8596668" cy="443450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Úvod  </a:t>
            </a:r>
          </a:p>
          <a:p>
            <a:r>
              <a:rPr lang="cs-CZ" sz="3200" dirty="0" smtClean="0"/>
              <a:t>6. výzva PRV –základní informace</a:t>
            </a:r>
          </a:p>
          <a:p>
            <a:r>
              <a:rPr lang="cs-CZ" sz="3200" dirty="0" smtClean="0"/>
              <a:t>Způsob podání ŽOD na MAS přes Portál farmáře</a:t>
            </a:r>
          </a:p>
          <a:p>
            <a:r>
              <a:rPr lang="cs-CZ" sz="3200" dirty="0" smtClean="0"/>
              <a:t>Představení </a:t>
            </a:r>
            <a:r>
              <a:rPr lang="cs-CZ" sz="3200" dirty="0" err="1" smtClean="0"/>
              <a:t>fiche</a:t>
            </a:r>
            <a:r>
              <a:rPr lang="cs-CZ" sz="3200" dirty="0" smtClean="0"/>
              <a:t> č. 10 – projekty pro obce</a:t>
            </a:r>
          </a:p>
          <a:p>
            <a:r>
              <a:rPr lang="cs-CZ" sz="3200" dirty="0" smtClean="0"/>
              <a:t>Dotazy, diskuze</a:t>
            </a:r>
          </a:p>
          <a:p>
            <a:r>
              <a:rPr lang="cs-CZ" sz="3200" dirty="0" smtClean="0"/>
              <a:t>Závěr</a:t>
            </a:r>
            <a:endParaRPr lang="cs-CZ" sz="3200" dirty="0"/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4093120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Hasičské zbrojnice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/>
              <a:t>Způsobilé výdaje</a:t>
            </a:r>
          </a:p>
          <a:p>
            <a:pPr algn="just">
              <a:buAutoNum type="arabicParenR"/>
            </a:pPr>
            <a:r>
              <a:rPr lang="cs-CZ" sz="2400" dirty="0"/>
              <a:t>Rekonstrukce/obnova/rozšíření hasičské zbrojnice včetně příslušného zázemí (šatny, umývárny, toalety).</a:t>
            </a:r>
          </a:p>
          <a:p>
            <a:pPr algn="just">
              <a:buAutoNum type="arabicParenR"/>
            </a:pPr>
            <a:r>
              <a:rPr lang="cs-CZ" sz="2400" dirty="0"/>
              <a:t>Pořízení strojů, technologií a dalšího vybavení hasičské zbrojnice.</a:t>
            </a:r>
          </a:p>
          <a:p>
            <a:pPr algn="just">
              <a:buAutoNum type="arabicParenR"/>
            </a:pPr>
            <a:r>
              <a:rPr lang="cs-CZ" sz="2400" dirty="0"/>
              <a:t>Doplňující výdaje jako součást projektu (úprava povrchů, výstavba/úprava přístupové cesty) – </a:t>
            </a:r>
            <a:r>
              <a:rPr lang="cs-CZ" sz="2400" b="1" dirty="0"/>
              <a:t>tvoří maximálně 30 % projektu</a:t>
            </a:r>
            <a:r>
              <a:rPr lang="cs-CZ" sz="2400" dirty="0"/>
              <a:t>.</a:t>
            </a:r>
          </a:p>
          <a:p>
            <a:pPr algn="just">
              <a:buAutoNum type="arabicParenR"/>
            </a:pPr>
            <a:r>
              <a:rPr lang="cs-CZ" sz="2400" dirty="0"/>
              <a:t>Nákup nemovitosti.</a:t>
            </a:r>
          </a:p>
          <a:p>
            <a:pPr lvl="1" algn="just"/>
            <a:endParaRPr lang="cs-CZ" sz="1800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4014038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Hasičské zbrojnice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Kritéria přijatelnosti</a:t>
            </a:r>
          </a:p>
          <a:p>
            <a:pPr lvl="1" algn="just"/>
            <a:r>
              <a:rPr lang="cs-CZ" dirty="0"/>
              <a:t>Výdaje jsou způsobilé, </a:t>
            </a:r>
            <a:r>
              <a:rPr lang="cs-CZ" b="1" dirty="0"/>
              <a:t>jsou-li příslušné projekty prováděny v souladu s plány rozvoje obcí a vesnic ve venkovských oblastech </a:t>
            </a:r>
            <a:r>
              <a:rPr lang="cs-CZ" dirty="0"/>
              <a:t>a jejich základních služeb a jsou-li </a:t>
            </a:r>
            <a:r>
              <a:rPr lang="cs-CZ" b="1" dirty="0"/>
              <a:t>v souladu s příslušnou strategií místního rozvoje</a:t>
            </a:r>
            <a:r>
              <a:rPr lang="cs-CZ" dirty="0"/>
              <a:t>.</a:t>
            </a:r>
          </a:p>
          <a:p>
            <a:pPr lvl="1" algn="just"/>
            <a:r>
              <a:rPr lang="cs-CZ" dirty="0"/>
              <a:t>Výdaje se týkají hasičských zbrojnic, resp. jednotek sboru dobrovolných hasičů obce a místní působnosti kategorie </a:t>
            </a:r>
            <a:r>
              <a:rPr lang="cs-CZ" dirty="0" smtClean="0"/>
              <a:t>JPO V.</a:t>
            </a:r>
            <a:endParaRPr lang="cs-CZ" dirty="0"/>
          </a:p>
          <a:p>
            <a:pPr lvl="1" algn="just"/>
            <a:r>
              <a:rPr lang="cs-CZ" dirty="0"/>
              <a:t>Nemovitosti, na kterých jsou realizovány stavební výdaje a do kterých budou umístěny podpořené technologie jsou: vlastnictví, spoluvlastnictví s min. 50% podílem, věcné břemeno, právo stavby</a:t>
            </a:r>
          </a:p>
          <a:p>
            <a:pPr lvl="1" algn="just"/>
            <a:r>
              <a:rPr lang="cs-CZ" dirty="0"/>
              <a:t>Nezpůsobilými výdaji jsou: prostor sloužící pro sportovní aktivity, dále kotle na uhlí včetně kombinovaných, kotle na zemní plyn, tepelná čerpadla, systémy nuceného větrání s rekuperací odpadního tepla a instalace solárně-termických kolektorů</a:t>
            </a:r>
          </a:p>
          <a:p>
            <a:pPr lvl="1" algn="just"/>
            <a:r>
              <a:rPr lang="cs-CZ" dirty="0"/>
              <a:t>Nebudou podporovány projekty, u kterých způsobilé výdaje na stavební a technologické úpravy  opláštění budovy přesahují  výši 200 000 Kč.</a:t>
            </a:r>
          </a:p>
          <a:p>
            <a:pPr lvl="1" algn="just"/>
            <a:endParaRPr lang="cs-CZ" dirty="0"/>
          </a:p>
          <a:p>
            <a:pPr lvl="1" algn="just"/>
            <a:endParaRPr lang="cs-CZ" sz="1800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3822394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1449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Hasičské zbrojnice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 smtClean="0"/>
              <a:t>Co lze podpořit</a:t>
            </a:r>
            <a:endParaRPr lang="cs-CZ" sz="1600" b="1" dirty="0"/>
          </a:p>
          <a:p>
            <a:pPr lvl="1" algn="just"/>
            <a:r>
              <a:rPr lang="cs-CZ" dirty="0" smtClean="0"/>
              <a:t>Zásahové obleky – ano, jako vybavení výjezdové jednotky (helmy, obleky, boty)</a:t>
            </a:r>
            <a:endParaRPr lang="cs-CZ" dirty="0"/>
          </a:p>
          <a:p>
            <a:pPr lvl="1" algn="just"/>
            <a:r>
              <a:rPr lang="cs-CZ" dirty="0" smtClean="0"/>
              <a:t>Přívěsný vozík pro zásah – ano, ale pouze v případě, že zásahová jednotka nemá ve výbavě zásahové vozidlo s nádrží na hasivo</a:t>
            </a:r>
            <a:endParaRPr lang="cs-CZ" dirty="0"/>
          </a:p>
          <a:p>
            <a:pPr lvl="1" algn="just"/>
            <a:r>
              <a:rPr lang="cs-CZ" dirty="0" smtClean="0"/>
              <a:t>Zásahové vozidlo – ne, nelze podpořit vozidla kategorie L, M ani N</a:t>
            </a:r>
            <a:endParaRPr lang="cs-CZ" dirty="0"/>
          </a:p>
          <a:p>
            <a:pPr lvl="1" algn="just"/>
            <a:r>
              <a:rPr lang="cs-CZ" dirty="0" smtClean="0"/>
              <a:t>Proudové čerpadlo – ano, pokud přímo souvisí s výkonem služby jednotky SDH</a:t>
            </a:r>
          </a:p>
          <a:p>
            <a:pPr lvl="1" algn="just"/>
            <a:r>
              <a:rPr lang="cs-CZ" dirty="0" smtClean="0"/>
              <a:t>Vysílačky – ano, pokud přímo souvisí s výkonem služby jednotky SDH</a:t>
            </a:r>
          </a:p>
          <a:p>
            <a:pPr lvl="1" algn="just"/>
            <a:r>
              <a:rPr lang="cs-CZ" dirty="0" smtClean="0"/>
              <a:t>Přenosná motorová stříkačka – ano, pokud přímo souvisí s výkonem služby jednotky SDH. Pro sportovní činnost ne – zde lze žádost přes jinou oblast</a:t>
            </a:r>
          </a:p>
          <a:p>
            <a:pPr lvl="1" algn="just"/>
            <a:r>
              <a:rPr lang="cs-CZ" dirty="0" smtClean="0"/>
              <a:t>Motorové pily – ano, pokud přímo souvisí s výkonem služby jednotky SDH</a:t>
            </a:r>
          </a:p>
          <a:p>
            <a:pPr lvl="1" algn="just"/>
            <a:r>
              <a:rPr lang="cs-CZ" dirty="0" smtClean="0"/>
              <a:t>Profesionální stan (nouzové přístřeší) – nelze, nesouvisí s výkonem jednotky SDH </a:t>
            </a:r>
          </a:p>
          <a:p>
            <a:pPr lvl="1" algn="just"/>
            <a:r>
              <a:rPr lang="cs-CZ" dirty="0" smtClean="0"/>
              <a:t>Požární nádrže – ne, nejedná se o investici do stavby a vybavení hasičské zbrojnice</a:t>
            </a:r>
          </a:p>
          <a:p>
            <a:pPr lvl="1" algn="just"/>
            <a:r>
              <a:rPr lang="cs-CZ" dirty="0" smtClean="0"/>
              <a:t>L</a:t>
            </a:r>
            <a:r>
              <a:rPr lang="cs-CZ" dirty="0" smtClean="0"/>
              <a:t>ze </a:t>
            </a:r>
            <a:r>
              <a:rPr lang="cs-CZ" dirty="0" smtClean="0"/>
              <a:t>podpořit jen prostory přímo sloužící pro výkon služby (šatny, </a:t>
            </a:r>
            <a:r>
              <a:rPr lang="cs-CZ" dirty="0" smtClean="0"/>
              <a:t>WC</a:t>
            </a:r>
            <a:r>
              <a:rPr lang="cs-CZ" dirty="0" smtClean="0"/>
              <a:t> + umývárny)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algn="just">
              <a:buAutoNum type="arabicParenR"/>
            </a:pPr>
            <a:endParaRPr lang="cs-CZ" sz="2000" dirty="0"/>
          </a:p>
          <a:p>
            <a:pPr algn="just"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42262829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3</a:t>
            </a:r>
            <a:r>
              <a:rPr lang="cs-CZ" sz="4000" b="1" dirty="0" smtClean="0"/>
              <a:t>. </a:t>
            </a:r>
            <a:r>
              <a:rPr lang="cs-CZ" sz="4000" b="1" dirty="0"/>
              <a:t>Kulturní a spolková zařízení včetně knihoven</a:t>
            </a:r>
          </a:p>
          <a:p>
            <a:pPr marL="0" indent="0" algn="ctr"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="" xmlns:p14="http://schemas.microsoft.com/office/powerpoint/2010/main" val="2372216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Kulturní a spolková zařízení včetně knihoven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 err="1"/>
              <a:t>Fiche</a:t>
            </a:r>
            <a:r>
              <a:rPr lang="cs-CZ" sz="2000" b="1" dirty="0"/>
              <a:t> je zaměřena na podporu základních služeb a obnovy vesnic ve venkovských oblastech. Podpora zahrnuje investice do staveb a vybavení pro kulturní a spolkovou činnost (obecní, kulturní, spolkové a víceúčelové domy, společenské, kulturní a divadelní sály, kina, klubovny, sokolovny a orlovny) včetně obecních knihoven.</a:t>
            </a:r>
          </a:p>
          <a:p>
            <a:pPr algn="just"/>
            <a:r>
              <a:rPr lang="cs-CZ" sz="2000" b="1" dirty="0"/>
              <a:t> Definice příjemce dotace</a:t>
            </a:r>
          </a:p>
          <a:p>
            <a:pPr lvl="1" algn="just"/>
            <a:r>
              <a:rPr lang="cs-CZ" sz="1800" dirty="0"/>
              <a:t>Obec nebo svazek obcí, </a:t>
            </a:r>
            <a:r>
              <a:rPr lang="cs-CZ" sz="1800" dirty="0" smtClean="0"/>
              <a:t>příspěvková organizace </a:t>
            </a:r>
            <a:r>
              <a:rPr lang="cs-CZ" sz="1800" dirty="0"/>
              <a:t>z</a:t>
            </a:r>
            <a:r>
              <a:rPr lang="cs-CZ" sz="1800" dirty="0" smtClean="0"/>
              <a:t>řízená </a:t>
            </a:r>
            <a:r>
              <a:rPr lang="cs-CZ" sz="1800" dirty="0"/>
              <a:t>obcí nebo </a:t>
            </a:r>
            <a:r>
              <a:rPr lang="cs-CZ" sz="1800" dirty="0" smtClean="0"/>
              <a:t>DSO</a:t>
            </a:r>
            <a:r>
              <a:rPr lang="cs-CZ" sz="1800" dirty="0"/>
              <a:t>, NNO (historie alespoň 2 roky před podáním žádosti), registrované církve, </a:t>
            </a:r>
            <a:r>
              <a:rPr lang="cs-CZ" sz="1800" dirty="0" smtClean="0"/>
              <a:t>náboženské </a:t>
            </a:r>
            <a:r>
              <a:rPr lang="cs-CZ" sz="1800" dirty="0"/>
              <a:t>spol. a </a:t>
            </a:r>
            <a:r>
              <a:rPr lang="cs-CZ" sz="1800" dirty="0" smtClean="0"/>
              <a:t>evidované (církevní) </a:t>
            </a:r>
            <a:r>
              <a:rPr lang="cs-CZ" sz="1800" dirty="0"/>
              <a:t>právnické osoby</a:t>
            </a:r>
          </a:p>
          <a:p>
            <a:pPr algn="just"/>
            <a:r>
              <a:rPr lang="cs-CZ" sz="2000" b="1" dirty="0"/>
              <a:t>Druh a výše dotace</a:t>
            </a:r>
          </a:p>
          <a:p>
            <a:pPr lvl="1" algn="just"/>
            <a:r>
              <a:rPr lang="cs-CZ" sz="1800" dirty="0"/>
              <a:t>Dotace ve výši 80 % z vynaložených způsobilých výdajů (podpora je poskytována v režimu de minimis</a:t>
            </a:r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886101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Kulturní a spolková zařízení včetně knihoven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Způsobilé výdaje</a:t>
            </a:r>
          </a:p>
          <a:p>
            <a:pPr algn="just">
              <a:buAutoNum type="arabicParenR"/>
            </a:pPr>
            <a:r>
              <a:rPr lang="cs-CZ" sz="2000" dirty="0"/>
              <a:t>Rekonstrukce/obnova/rozšíření kulturního a spolkového zařízení, včetně zázemí (šatny, umývárny, toalety) včetně obecních knihoven</a:t>
            </a:r>
          </a:p>
          <a:p>
            <a:pPr algn="just">
              <a:buAutoNum type="arabicParenR"/>
            </a:pPr>
            <a:r>
              <a:rPr lang="cs-CZ" sz="2000" dirty="0"/>
              <a:t>Pořízení technologií a dalšího vybavení pro kulturní a spolkovou činnost včetně obecních knihoven</a:t>
            </a:r>
          </a:p>
          <a:p>
            <a:pPr algn="just">
              <a:buAutoNum type="arabicParenR"/>
            </a:pPr>
            <a:r>
              <a:rPr lang="cs-CZ" sz="2000" dirty="0"/>
              <a:t>Doplňující výdaje jako součást projektu (úprava povrchů, výstavba odstavných ploch a parkovacích stání, oplocení, venkovní </a:t>
            </a:r>
            <a:r>
              <a:rPr lang="cs-CZ" sz="2000" dirty="0" smtClean="0"/>
              <a:t>mobiliář</a:t>
            </a:r>
            <a:r>
              <a:rPr lang="cs-CZ" sz="2000" dirty="0"/>
              <a:t>, informační tabule, zabezpečovací prvky) – </a:t>
            </a:r>
            <a:r>
              <a:rPr lang="cs-CZ" sz="2000" b="1" dirty="0"/>
              <a:t>tvoří maximálně 30 % projektu</a:t>
            </a:r>
            <a:r>
              <a:rPr lang="cs-CZ" sz="2000" dirty="0"/>
              <a:t>.</a:t>
            </a:r>
          </a:p>
          <a:p>
            <a:pPr algn="just">
              <a:buAutoNum type="arabicParenR"/>
            </a:pPr>
            <a:r>
              <a:rPr lang="cs-CZ" sz="2000" dirty="0"/>
              <a:t>Nákup nemovitosti.</a:t>
            </a:r>
          </a:p>
          <a:p>
            <a:pPr algn="just">
              <a:buAutoNum type="arabicParenR"/>
            </a:pPr>
            <a:endParaRPr lang="cs-CZ" sz="2000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07273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Kulturní a spolková zařízení včetně knihoven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07750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Kritéria přijatelnosti</a:t>
            </a:r>
          </a:p>
          <a:p>
            <a:pPr lvl="1" algn="just"/>
            <a:r>
              <a:rPr lang="cs-CZ" dirty="0"/>
              <a:t>Výdaje jsou způsobilé, jsou-li příslušné projekty prováděny </a:t>
            </a:r>
            <a:r>
              <a:rPr lang="cs-CZ" b="1" dirty="0"/>
              <a:t>v souladu s plány rozvoje obcí a vesnic </a:t>
            </a:r>
            <a:r>
              <a:rPr lang="cs-CZ" dirty="0"/>
              <a:t>ve venkovských oblastech a jejich základních služeb a jsou-li </a:t>
            </a:r>
            <a:r>
              <a:rPr lang="cs-CZ" b="1" dirty="0"/>
              <a:t>v souladu s příslušnou strategií místního rozvoje.</a:t>
            </a:r>
          </a:p>
          <a:p>
            <a:pPr lvl="1" algn="just"/>
            <a:r>
              <a:rPr lang="cs-CZ" dirty="0"/>
              <a:t>V případě knihoven se jedná </a:t>
            </a:r>
            <a:r>
              <a:rPr lang="cs-CZ" b="1" dirty="0"/>
              <a:t>o knihovny zřízené podle §3 odst. 1 písm. c) zákona č. 257/2001 Sb. </a:t>
            </a:r>
            <a:r>
              <a:rPr lang="cs-CZ" b="1" dirty="0" smtClean="0"/>
              <a:t>o </a:t>
            </a:r>
            <a:r>
              <a:rPr lang="cs-CZ" b="1" dirty="0"/>
              <a:t>knihovnách </a:t>
            </a:r>
            <a:r>
              <a:rPr lang="cs-CZ" dirty="0"/>
              <a:t>a podmínkách provozování veřejných knihovnických  a informačních služeb, ve znění pozdějších předpisů.</a:t>
            </a:r>
          </a:p>
          <a:p>
            <a:pPr lvl="1" algn="just"/>
            <a:r>
              <a:rPr lang="cs-CZ" dirty="0"/>
              <a:t>Nemovitosti, na kterých jsou realizovány stavební výdaje a do kterých budou umístěny podpořené technologie jsou: vlastnictví, spoluvlastnictví s min. 50% podílem, věcné břemeno, právo stavby.</a:t>
            </a:r>
          </a:p>
          <a:p>
            <a:pPr lvl="1" algn="just"/>
            <a:r>
              <a:rPr lang="cs-CZ" dirty="0"/>
              <a:t>Nezpůsobilými výdaji jsou hřiště a prostory sloužící pro sportovní aktivity, kotle na uhlí včetně kombinovaných, kotle na zemní plyn, tepelná čerpadla, systémy nuceného větrání s rekuperací odpadního tepla a instalace solárně-termických kolektorů</a:t>
            </a:r>
          </a:p>
          <a:p>
            <a:pPr lvl="1" algn="just"/>
            <a:r>
              <a:rPr lang="cs-CZ" dirty="0"/>
              <a:t>Nebudou podporovány projekty, u kterých způsobilé výdaje na stavební a technologické úpravy  opláštění budovy přesahují  výši 200 000 Kč.</a:t>
            </a:r>
          </a:p>
          <a:p>
            <a:pPr algn="just">
              <a:buAutoNum type="arabicParenR"/>
            </a:pPr>
            <a:endParaRPr lang="cs-CZ" sz="2000" dirty="0"/>
          </a:p>
          <a:p>
            <a:pPr lvl="1" algn="just"/>
            <a:endParaRPr lang="cs-CZ" dirty="0"/>
          </a:p>
          <a:p>
            <a:pPr algn="just">
              <a:buAutoNum type="arabicParenR"/>
            </a:pPr>
            <a:endParaRPr lang="cs-CZ" sz="2000" dirty="0"/>
          </a:p>
          <a:p>
            <a:pPr algn="just"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2180124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Kulturní a spolková zařízení včetně knihoven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b="1" dirty="0" smtClean="0"/>
              <a:t>Co lze podpořit</a:t>
            </a:r>
            <a:endParaRPr lang="cs-CZ" b="1" dirty="0"/>
          </a:p>
          <a:p>
            <a:pPr lvl="1" algn="just"/>
            <a:r>
              <a:rPr lang="cs-CZ" sz="1800" dirty="0" smtClean="0"/>
              <a:t>Sportovní náčiní – ano, lze pouze přenosné, nikoliv pevně zabudované na hřišti, třeba i sportovní hasičskou stříkačku. </a:t>
            </a:r>
            <a:endParaRPr lang="cs-CZ" sz="1800" dirty="0"/>
          </a:p>
          <a:p>
            <a:pPr lvl="1" algn="just"/>
            <a:r>
              <a:rPr lang="cs-CZ" sz="1800" dirty="0" smtClean="0"/>
              <a:t>Mobilní pódium, velkokapacitní stany, pivní </a:t>
            </a:r>
            <a:r>
              <a:rPr lang="cs-CZ" sz="1800" dirty="0" smtClean="0"/>
              <a:t>sety, mobilní WC, ozvučovací, osvětlovací a projekční technika </a:t>
            </a:r>
            <a:r>
              <a:rPr lang="cs-CZ" sz="1800" dirty="0" smtClean="0"/>
              <a:t>– </a:t>
            </a:r>
            <a:r>
              <a:rPr lang="cs-CZ" sz="1800" dirty="0" smtClean="0"/>
              <a:t>limit do 350 000,- Kč</a:t>
            </a:r>
            <a:r>
              <a:rPr lang="cs-CZ" sz="1800" dirty="0" smtClean="0"/>
              <a:t> </a:t>
            </a:r>
            <a:r>
              <a:rPr lang="cs-CZ" sz="1800" dirty="0" smtClean="0"/>
              <a:t>– pozor na hospodárnost, proto žadatel spíše obec nebo </a:t>
            </a:r>
            <a:r>
              <a:rPr lang="cs-CZ" sz="1800" dirty="0" smtClean="0"/>
              <a:t>svazek obcí</a:t>
            </a:r>
            <a:endParaRPr lang="cs-CZ" sz="1800" dirty="0"/>
          </a:p>
          <a:p>
            <a:pPr lvl="1" algn="just"/>
            <a:r>
              <a:rPr lang="cs-CZ" sz="1800" dirty="0" smtClean="0"/>
              <a:t>Multifunkční prostor (přednáškový sál, čítárna, studovna) jako součást knihovny – ano, pokud bude sloužit pro kulturní a spolkovou činnost</a:t>
            </a:r>
            <a:endParaRPr lang="cs-CZ" sz="1800" dirty="0"/>
          </a:p>
          <a:p>
            <a:pPr lvl="1" algn="just"/>
            <a:r>
              <a:rPr lang="cs-CZ" sz="1800" dirty="0" smtClean="0"/>
              <a:t>Vybavení pro kutilskou činnost – ano, pokud bude v souladu se zaměřením spolku, tj. bude je možné považovat za vybavení pro spolkovou činnost</a:t>
            </a:r>
            <a:endParaRPr lang="cs-CZ" sz="1800" dirty="0"/>
          </a:p>
          <a:p>
            <a:pPr lvl="1" algn="just"/>
            <a:r>
              <a:rPr lang="cs-CZ" sz="1800" dirty="0" smtClean="0"/>
              <a:t>Hvězdářský dalekohled - ano, pokud bude v souladu se zaměřením spolku, tj. bude je možné považovat za vybavení pro spolkovou činnost</a:t>
            </a:r>
          </a:p>
          <a:p>
            <a:pPr lvl="1" algn="just"/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algn="just">
              <a:buAutoNum type="arabicParenR"/>
            </a:pPr>
            <a:endParaRPr lang="cs-CZ" sz="2000" dirty="0"/>
          </a:p>
          <a:p>
            <a:pPr algn="just"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1511398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– Kulturní a spolková zařízení včetně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Vybavení kluboven – ano</a:t>
            </a:r>
          </a:p>
          <a:p>
            <a:r>
              <a:rPr lang="cs-CZ" dirty="0" smtClean="0"/>
              <a:t>Keramická pec pro spolek, vybavení pro pečení koláčů pro spolek - ano, pokud bude v souladu se zaměřením spolku, tj. bude je možné považovat za vybavení pro spolkovou činnost (dle toho, co mají spolky ve stanovách)</a:t>
            </a:r>
          </a:p>
          <a:p>
            <a:r>
              <a:rPr lang="cs-CZ" dirty="0" smtClean="0"/>
              <a:t>Rekonstrukce/obnova prostoru, který v současnosti není využíván a bude vytvořen prostor pro spolkovou činnost – ano, pokud výsledkem rekonstrukce/obnovy bude vytvoření prostor pro spolkovou činnost. Zároveň lze podpořit klubovny jako součást far nebo obecních úřadů</a:t>
            </a:r>
          </a:p>
          <a:p>
            <a:r>
              <a:rPr lang="cs-CZ" dirty="0" smtClean="0"/>
              <a:t>Rekonstrukce/obnova prostor nebo vybavení prostor obcí, které pak bude sloužit k setkávání občanů – ano, pokud bude sloužit k volnočasovým aktivitám, jinak ne. </a:t>
            </a:r>
          </a:p>
          <a:p>
            <a:r>
              <a:rPr lang="cs-CZ" dirty="0" smtClean="0"/>
              <a:t>Mobilní </a:t>
            </a:r>
            <a:r>
              <a:rPr lang="cs-CZ" dirty="0" smtClean="0"/>
              <a:t>stavby – stavební buňky</a:t>
            </a:r>
            <a:r>
              <a:rPr lang="cs-CZ" dirty="0" smtClean="0"/>
              <a:t> či jiné mobilní stavby pro klubovny - ano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– Kulturní a spolková zařízení včetně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Stany pro stanování, </a:t>
            </a:r>
            <a:r>
              <a:rPr lang="cs-CZ" dirty="0" err="1" smtClean="0"/>
              <a:t>týpí</a:t>
            </a:r>
            <a:r>
              <a:rPr lang="cs-CZ" dirty="0" smtClean="0"/>
              <a:t> či jurty – ne</a:t>
            </a:r>
          </a:p>
          <a:p>
            <a:r>
              <a:rPr lang="cs-CZ" dirty="0" smtClean="0"/>
              <a:t>Kotle na dřevo – ne</a:t>
            </a:r>
          </a:p>
          <a:p>
            <a:r>
              <a:rPr lang="cs-CZ" dirty="0" smtClean="0"/>
              <a:t>Kuchyňka a jídelna spolkových a kulturních zařízení – </a:t>
            </a:r>
            <a:r>
              <a:rPr lang="cs-CZ" dirty="0" smtClean="0"/>
              <a:t>ano</a:t>
            </a:r>
            <a:r>
              <a:rPr lang="cs-CZ" dirty="0" smtClean="0"/>
              <a:t> </a:t>
            </a:r>
            <a:r>
              <a:rPr lang="cs-CZ" dirty="0" smtClean="0"/>
              <a:t>jako zázemí pro spolkovou činnost v rámci doplňujících </a:t>
            </a:r>
            <a:r>
              <a:rPr lang="cs-CZ" dirty="0" smtClean="0"/>
              <a:t>výdajů (max. 30%). </a:t>
            </a:r>
            <a:r>
              <a:rPr lang="cs-CZ" dirty="0" smtClean="0"/>
              <a:t>Jídelna </a:t>
            </a:r>
            <a:r>
              <a:rPr lang="cs-CZ" dirty="0" smtClean="0"/>
              <a:t>ne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Knižní fond – ne</a:t>
            </a:r>
          </a:p>
          <a:p>
            <a:r>
              <a:rPr lang="cs-CZ" dirty="0" smtClean="0"/>
              <a:t>Sekačka k úpravě sportoviště – ne</a:t>
            </a:r>
          </a:p>
          <a:p>
            <a:r>
              <a:rPr lang="cs-CZ" dirty="0" smtClean="0"/>
              <a:t>Pračka na dresy pro sportovní klub – ne</a:t>
            </a:r>
          </a:p>
          <a:p>
            <a:r>
              <a:rPr lang="cs-CZ" dirty="0" smtClean="0"/>
              <a:t>Kamna do klubovny – ne</a:t>
            </a:r>
          </a:p>
          <a:p>
            <a:r>
              <a:rPr lang="cs-CZ" dirty="0" smtClean="0"/>
              <a:t>Výstavby nové klubovna – ne, nejedná se o rekonstrukci nebo obnovu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Kdo, jak a na co může žádat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8671"/>
            <a:ext cx="8596668" cy="4632692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Žadatelé:</a:t>
            </a:r>
            <a:r>
              <a:rPr lang="cs-CZ" sz="2000" dirty="0" smtClean="0"/>
              <a:t> obec, svazek obcí, NNO (SDH, myslivci, fotbalový klub, včelaři a jiné spolky, příspěvkové organizace obcí, církve a náboženské společnosti – musí mít IČ a min. 2letou historii)</a:t>
            </a:r>
          </a:p>
          <a:p>
            <a:r>
              <a:rPr lang="cs-CZ" sz="2000" b="1" dirty="0" smtClean="0"/>
              <a:t>Každý žadatel musí mít zřízen přístup k Portálu farmáře</a:t>
            </a:r>
            <a:r>
              <a:rPr lang="cs-CZ" sz="2000" dirty="0" smtClean="0"/>
              <a:t>, který lze získat bezplatně na základě žádosti na každém pracovišti SZIF (podatelna RO SZIF České Budějovice, </a:t>
            </a:r>
            <a:r>
              <a:rPr lang="cs-CZ" sz="2000" dirty="0" err="1" smtClean="0"/>
              <a:t>Rudolfovská</a:t>
            </a:r>
            <a:r>
              <a:rPr lang="cs-CZ" sz="2000" dirty="0" smtClean="0"/>
              <a:t> 80 anebo Písek, Nádražní 1988)</a:t>
            </a:r>
          </a:p>
          <a:p>
            <a:r>
              <a:rPr lang="cs-CZ" sz="2000" b="1" dirty="0" smtClean="0"/>
              <a:t>Udržitelnost </a:t>
            </a:r>
            <a:r>
              <a:rPr lang="cs-CZ" sz="2000" b="1" dirty="0" smtClean="0"/>
              <a:t>projektu je 5 let.</a:t>
            </a:r>
          </a:p>
          <a:p>
            <a:r>
              <a:rPr lang="cs-CZ" sz="2000" dirty="0" smtClean="0"/>
              <a:t>Projekty musí být </a:t>
            </a:r>
            <a:r>
              <a:rPr lang="cs-CZ" sz="2000" b="1" dirty="0" smtClean="0"/>
              <a:t>investičního charakteru </a:t>
            </a:r>
            <a:r>
              <a:rPr lang="cs-CZ" sz="2000" dirty="0" smtClean="0"/>
              <a:t>(dlouhodobý hmotný majetek nebo dlouhodobý drobný majetek), nemůže to být spotřební materiál.</a:t>
            </a:r>
          </a:p>
          <a:p>
            <a:r>
              <a:rPr lang="cs-CZ" sz="2000" dirty="0" smtClean="0"/>
              <a:t>Za danou </a:t>
            </a:r>
            <a:r>
              <a:rPr lang="cs-CZ" sz="2000" dirty="0" err="1" smtClean="0"/>
              <a:t>fichi</a:t>
            </a:r>
            <a:r>
              <a:rPr lang="cs-CZ" sz="2000" dirty="0" smtClean="0"/>
              <a:t> může </a:t>
            </a:r>
            <a:r>
              <a:rPr lang="cs-CZ" sz="2000" b="1" dirty="0" smtClean="0"/>
              <a:t>žadatel podat pouze 1 ŽOD </a:t>
            </a:r>
            <a:r>
              <a:rPr lang="cs-CZ" sz="2000" dirty="0" smtClean="0"/>
              <a:t>na oblast podpory </a:t>
            </a:r>
            <a:r>
              <a:rPr lang="cs-CZ" dirty="0" smtClean="0"/>
              <a:t>„nezakládající veřejnou podporu nebo de </a:t>
            </a:r>
            <a:r>
              <a:rPr lang="cs-CZ" dirty="0" err="1" smtClean="0"/>
              <a:t>minimis</a:t>
            </a:r>
            <a:r>
              <a:rPr lang="cs-CZ" dirty="0" smtClean="0"/>
              <a:t>“, které se nesmí míchat.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Představení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Fiche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– Kulturní a spolková zařízení včetně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Vybavení venkovním nábytkem – ano, jedná se o venkovní mobiliář, tedy jako doplňující výdaj</a:t>
            </a:r>
          </a:p>
          <a:p>
            <a:r>
              <a:rPr lang="cs-CZ" dirty="0" smtClean="0"/>
              <a:t>Chladící boxy pro odlovenou zvěř – ano, pokud bude v souladu se zaměřením spolku, tj. bude je možné považovat za vybavení pro spolkovou činnost</a:t>
            </a:r>
          </a:p>
          <a:p>
            <a:pPr marL="342900" lvl="1" indent="-342900"/>
            <a:r>
              <a:rPr lang="cs-CZ" sz="1800" dirty="0" smtClean="0"/>
              <a:t>Vozík pro koně, sedla, překážky pro jezdecký klub - ano, pokud bude v souladu se zaměřením spolku, tj. bude je možné považovat za vybavení pro spolkovou činnost</a:t>
            </a:r>
          </a:p>
          <a:p>
            <a:pPr marL="342900" lvl="1" indent="-342900"/>
            <a:r>
              <a:rPr lang="cs-CZ" sz="1800" dirty="0" smtClean="0"/>
              <a:t>Kroje, dresy, slavnostní uniformy - ano, pokud bude v souladu se zaměřením spolku, tj. bude je možné považovat za vybavení pro spolkovou činnost</a:t>
            </a:r>
          </a:p>
          <a:p>
            <a:pPr marL="342900" lvl="1" indent="-342900">
              <a:buNone/>
            </a:pPr>
            <a:r>
              <a:rPr lang="cs-CZ" sz="1800" dirty="0" smtClean="0"/>
              <a:t>Vždy tyto aktivity musí mít spolky ve stanovách.</a:t>
            </a:r>
          </a:p>
          <a:p>
            <a:pPr marL="342900" lvl="1" indent="-342900"/>
            <a:endParaRPr lang="cs-CZ" sz="1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výdaje – max. 30%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Úprava povrchů</a:t>
            </a:r>
          </a:p>
          <a:p>
            <a:r>
              <a:rPr lang="cs-CZ" sz="2400" dirty="0" smtClean="0"/>
              <a:t>Výstavby odstavných ploch a parkovacích stání</a:t>
            </a:r>
          </a:p>
          <a:p>
            <a:r>
              <a:rPr lang="cs-CZ" sz="2400" dirty="0" smtClean="0"/>
              <a:t>Oplocení, venkovní mobiliář, </a:t>
            </a:r>
            <a:r>
              <a:rPr lang="cs-CZ" sz="2400" dirty="0" err="1" smtClean="0"/>
              <a:t>infotabule</a:t>
            </a:r>
            <a:r>
              <a:rPr lang="cs-CZ" sz="2400" dirty="0" smtClean="0"/>
              <a:t>, zabezpečovací prvky, kuchyňky či kuchyňské kouty včetně základní vybavení – tj. sporák, varná deska, trouba, myčka, mikrovlnná trouba, digestoř, varná konvice, lednice</a:t>
            </a:r>
            <a:endParaRPr 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při Žádosti o dotaci na 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případě, že projekt podléhá řízení stavebního úřadu, pak </a:t>
            </a:r>
            <a:r>
              <a:rPr lang="cs-CZ" sz="2000" b="1" dirty="0" smtClean="0"/>
              <a:t>ke dni podání </a:t>
            </a:r>
            <a:r>
              <a:rPr lang="cs-CZ" sz="2000" b="1" dirty="0" err="1" smtClean="0"/>
              <a:t>ŽoD</a:t>
            </a:r>
            <a:r>
              <a:rPr lang="cs-CZ" sz="2000" b="1" dirty="0" smtClean="0"/>
              <a:t> na MAS platný </a:t>
            </a:r>
            <a:r>
              <a:rPr lang="cs-CZ" sz="2000" dirty="0" smtClean="0"/>
              <a:t>a </a:t>
            </a:r>
            <a:r>
              <a:rPr lang="cs-CZ" sz="2000" b="1" dirty="0" smtClean="0"/>
              <a:t>nejpozději ke dni registrace na SZIF pravomocný</a:t>
            </a:r>
            <a:r>
              <a:rPr lang="cs-CZ" sz="2000" dirty="0" smtClean="0"/>
              <a:t> odpovídající </a:t>
            </a:r>
            <a:r>
              <a:rPr lang="cs-CZ" sz="2000" b="1" dirty="0" smtClean="0"/>
              <a:t>právní akt stavebního úřadu.</a:t>
            </a:r>
          </a:p>
          <a:p>
            <a:r>
              <a:rPr lang="cs-CZ" sz="2000" dirty="0" smtClean="0"/>
              <a:t>V případě, že projekt podléhá řízení stavebního úřadu, pak stavebním úřadem ověřená </a:t>
            </a:r>
            <a:r>
              <a:rPr lang="cs-CZ" sz="2000" b="1" dirty="0" smtClean="0"/>
              <a:t>projektová dokumentace </a:t>
            </a:r>
            <a:r>
              <a:rPr lang="cs-CZ" sz="2000" dirty="0" smtClean="0"/>
              <a:t>předkládaná k řízení stavebního úřadu</a:t>
            </a:r>
          </a:p>
          <a:p>
            <a:r>
              <a:rPr lang="cs-CZ" sz="2000" b="1" dirty="0" smtClean="0"/>
              <a:t>Půdorys stavby/půdorys dispozice technologie </a:t>
            </a:r>
            <a:r>
              <a:rPr lang="cs-CZ" sz="2000" dirty="0" smtClean="0"/>
              <a:t>s odpovídajícím měřítku s vyznačením rozměrů stavby/technologie k projektu, pokud není přílohou projektové </a:t>
            </a:r>
            <a:r>
              <a:rPr lang="cs-CZ" sz="2000" dirty="0" smtClean="0"/>
              <a:t>dokumentace</a:t>
            </a:r>
          </a:p>
          <a:p>
            <a:r>
              <a:rPr lang="cs-CZ" sz="2000" b="1" dirty="0" smtClean="0"/>
              <a:t>Formulář pro posouzení finančního zdraví </a:t>
            </a:r>
            <a:r>
              <a:rPr lang="cs-CZ" sz="2000" dirty="0" smtClean="0"/>
              <a:t>– projekty nad 1 mil. Kč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při podání Žádosti o dotaci na 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b="1" dirty="0" smtClean="0"/>
              <a:t>Katastrální mapa </a:t>
            </a:r>
            <a:r>
              <a:rPr lang="cs-CZ" sz="2000" dirty="0" smtClean="0"/>
              <a:t>s vyznačením lokalizace předmětu projektu (</a:t>
            </a:r>
            <a:r>
              <a:rPr lang="cs-CZ" sz="2000" dirty="0" err="1" smtClean="0"/>
              <a:t>netýký</a:t>
            </a:r>
            <a:r>
              <a:rPr lang="cs-CZ" sz="2000" dirty="0" smtClean="0"/>
              <a:t> se mobilních strojů) v odpovídajícím měřítku, ze kterého budou patrná čísla pozemků, hranice pozemků, název katastrálního území a měřítko mapy (ne-li součástí projektové dokumentace).</a:t>
            </a:r>
          </a:p>
          <a:p>
            <a:r>
              <a:rPr lang="cs-CZ" sz="2000" b="1" dirty="0" smtClean="0"/>
              <a:t>Fotodokumentace</a:t>
            </a:r>
            <a:r>
              <a:rPr lang="cs-CZ" sz="2000" dirty="0" smtClean="0"/>
              <a:t> aktuálního stavu místa realizace</a:t>
            </a:r>
          </a:p>
          <a:p>
            <a:pPr>
              <a:buNone/>
            </a:pPr>
            <a:r>
              <a:rPr lang="cs-CZ" sz="2000" b="1" dirty="0" smtClean="0"/>
              <a:t>U všech opatření: Prohlášení o realizaci projektu v souladu s plánem/programem rozvoje obce </a:t>
            </a:r>
            <a:r>
              <a:rPr lang="cs-CZ" sz="2000" dirty="0" smtClean="0"/>
              <a:t>(strategického rozvojového dokumentu) – viz příloha 21 Pravidel</a:t>
            </a:r>
          </a:p>
          <a:p>
            <a:pPr>
              <a:buNone/>
            </a:pPr>
            <a:r>
              <a:rPr lang="cs-CZ" sz="2000" b="1" dirty="0" smtClean="0"/>
              <a:t>U opatření Hasičské zbrojnice doklad </a:t>
            </a:r>
            <a:r>
              <a:rPr lang="cs-CZ" sz="2000" dirty="0" smtClean="0"/>
              <a:t>(např. čestné prohlášení obce), že </a:t>
            </a:r>
            <a:r>
              <a:rPr lang="cs-CZ" sz="2000" b="1" dirty="0" smtClean="0"/>
              <a:t>prostory přímo souvisejí s výkonem služby SDH.</a:t>
            </a:r>
          </a:p>
          <a:p>
            <a:pPr>
              <a:buNone/>
            </a:pPr>
            <a:r>
              <a:rPr lang="cs-CZ" sz="2000" dirty="0" smtClean="0"/>
              <a:t>U žadatelů – </a:t>
            </a:r>
            <a:r>
              <a:rPr lang="cs-CZ" sz="2000" b="1" dirty="0" smtClean="0"/>
              <a:t>NNO a příspěvkových organizací také stanovy spolku nebo zřizovací listinu</a:t>
            </a:r>
            <a:r>
              <a:rPr lang="cs-CZ" sz="2000" b="1" dirty="0" smtClean="0"/>
              <a:t>.</a:t>
            </a:r>
            <a:endParaRPr lang="cs-CZ" sz="2000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po zaregistrování Žádosti o dotaci na RO SZIF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V případě realizace výběrového/zadávacího řízení kompletní dokumentace včetně podepsané smlouvy s dodavatelem</a:t>
            </a:r>
          </a:p>
          <a:p>
            <a:r>
              <a:rPr lang="cs-CZ" sz="2400" dirty="0" smtClean="0"/>
              <a:t>Cenový marketing u zakázek od 500 000,- </a:t>
            </a:r>
            <a:r>
              <a:rPr lang="cs-CZ" sz="2400" dirty="0" smtClean="0"/>
              <a:t>K</a:t>
            </a:r>
            <a:r>
              <a:rPr lang="cs-CZ" sz="2400" dirty="0" smtClean="0"/>
              <a:t>č do </a:t>
            </a:r>
            <a:br>
              <a:rPr lang="cs-CZ" sz="2400" dirty="0" smtClean="0"/>
            </a:br>
            <a:r>
              <a:rPr lang="cs-CZ" sz="2400" dirty="0" smtClean="0"/>
              <a:t>2 000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,- Kč bez DPH na dodávky a služby nebo do </a:t>
            </a:r>
            <a:br>
              <a:rPr lang="cs-CZ" sz="2400" dirty="0" smtClean="0"/>
            </a:br>
            <a:r>
              <a:rPr lang="cs-CZ" sz="2400" dirty="0" smtClean="0"/>
              <a:t>6 000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bez DPH na stavební práce</a:t>
            </a:r>
          </a:p>
          <a:p>
            <a:r>
              <a:rPr lang="cs-CZ" sz="2400" dirty="0" smtClean="0"/>
              <a:t>Formulář </a:t>
            </a:r>
            <a:r>
              <a:rPr lang="cs-CZ" sz="2400" dirty="0" err="1" smtClean="0"/>
              <a:t>ŽoD</a:t>
            </a:r>
            <a:r>
              <a:rPr lang="cs-CZ" sz="2400" dirty="0" smtClean="0"/>
              <a:t> aktualizovaný dle výsledků výběrového/zadávacího řízení</a:t>
            </a:r>
            <a:endParaRPr lang="cs-CZ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při podpisu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 smtClean="0"/>
              <a:t>Potvrzení finančního úřadu o bezdlužnosti ne starší než datum podání </a:t>
            </a:r>
            <a:r>
              <a:rPr lang="cs-CZ" sz="3200" dirty="0" err="1" smtClean="0"/>
              <a:t>ŽoD</a:t>
            </a:r>
            <a:r>
              <a:rPr lang="cs-CZ" sz="3200" dirty="0" smtClean="0"/>
              <a:t> na MAS</a:t>
            </a:r>
          </a:p>
          <a:p>
            <a:pPr algn="just"/>
            <a:r>
              <a:rPr lang="cs-CZ" sz="3200" dirty="0" smtClean="0"/>
              <a:t>V případě podpory v režimu de </a:t>
            </a:r>
            <a:r>
              <a:rPr lang="cs-CZ" sz="3200" dirty="0" err="1" smtClean="0"/>
              <a:t>minimis</a:t>
            </a:r>
            <a:r>
              <a:rPr lang="cs-CZ" sz="3200" dirty="0" smtClean="0"/>
              <a:t> vyplněné Čestné prohlášení k de </a:t>
            </a:r>
            <a:r>
              <a:rPr lang="cs-CZ" sz="3200" dirty="0" err="1" smtClean="0"/>
              <a:t>minimis</a:t>
            </a:r>
            <a:r>
              <a:rPr lang="cs-CZ" sz="3200" dirty="0" smtClean="0"/>
              <a:t> - originál</a:t>
            </a:r>
            <a:endParaRPr lang="cs-CZ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předkládané při podávání Žádosti o platbu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Preferenční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4400" dirty="0" smtClean="0"/>
              <a:t>Minimální počet bodů: 100</a:t>
            </a:r>
            <a:endParaRPr lang="cs-CZ" sz="4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Preferenční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01579"/>
            <a:ext cx="8596668" cy="4739784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Počet obyvatel v obci k 31. 12. 2019 </a:t>
            </a:r>
          </a:p>
          <a:p>
            <a:pPr>
              <a:buNone/>
            </a:pPr>
            <a:r>
              <a:rPr lang="cs-CZ" sz="2000" dirty="0" smtClean="0"/>
              <a:t>do 100 obyvatel – 60 bodů ( v území MAS 6 obcí)</a:t>
            </a:r>
          </a:p>
          <a:p>
            <a:pPr>
              <a:buNone/>
            </a:pPr>
            <a:r>
              <a:rPr lang="cs-CZ" sz="2000" dirty="0" smtClean="0"/>
              <a:t>101 – 200 obyvatel – 50 bodů (v území MAS 7 obcí)</a:t>
            </a:r>
          </a:p>
          <a:p>
            <a:pPr>
              <a:buNone/>
            </a:pPr>
            <a:r>
              <a:rPr lang="cs-CZ" sz="2000" dirty="0" smtClean="0"/>
              <a:t>201 – 300 obyvatel – 40 bodů (v území MAS 8 obcí)</a:t>
            </a:r>
          </a:p>
          <a:p>
            <a:pPr>
              <a:buNone/>
            </a:pPr>
            <a:r>
              <a:rPr lang="cs-CZ" sz="2000" dirty="0" smtClean="0"/>
              <a:t>301 – 500 obyvatel – 30 bodů (v území MAS 7 obcí)</a:t>
            </a:r>
          </a:p>
          <a:p>
            <a:pPr>
              <a:buNone/>
            </a:pPr>
            <a:r>
              <a:rPr lang="cs-CZ" sz="2000" dirty="0" smtClean="0"/>
              <a:t>501 – 1000 obyvatel – 20 bodů (v území MAS 4 obce)</a:t>
            </a:r>
          </a:p>
          <a:p>
            <a:pPr>
              <a:buNone/>
            </a:pPr>
            <a:r>
              <a:rPr lang="cs-CZ" sz="2000" dirty="0" smtClean="0"/>
              <a:t>1001  a více – 10 bodů (v území MAS 3 města)</a:t>
            </a:r>
          </a:p>
          <a:p>
            <a:r>
              <a:rPr lang="cs-CZ" sz="2000" b="1" dirty="0" smtClean="0"/>
              <a:t>Zvýhodnění dosud nepodpořených žadatelů </a:t>
            </a:r>
            <a:r>
              <a:rPr lang="cs-CZ" sz="2000" dirty="0" smtClean="0"/>
              <a:t>– nebyl podpořen – 100 bodů, byl podpořen 0 bodů</a:t>
            </a:r>
            <a:endParaRPr lang="cs-CZ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Preferenční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0433"/>
            <a:ext cx="8596668" cy="4640930"/>
          </a:xfrm>
        </p:spPr>
        <p:txBody>
          <a:bodyPr>
            <a:normAutofit/>
          </a:bodyPr>
          <a:lstStyle/>
          <a:p>
            <a:r>
              <a:rPr lang="cs-CZ" sz="1600" b="1" dirty="0" smtClean="0"/>
              <a:t>Výše výdajů, na které může být poskytnuta dotace</a:t>
            </a:r>
          </a:p>
          <a:p>
            <a:pPr>
              <a:buNone/>
            </a:pPr>
            <a:r>
              <a:rPr lang="cs-CZ" sz="1600" dirty="0" smtClean="0"/>
              <a:t>50 000,- Kč – 100 000,- Kč = 150 bodů</a:t>
            </a:r>
          </a:p>
          <a:p>
            <a:pPr>
              <a:buNone/>
            </a:pPr>
            <a:r>
              <a:rPr lang="cs-CZ" sz="1600" dirty="0" smtClean="0"/>
              <a:t>100 001,- Kč – 200 000,- Kč = 130 bodů</a:t>
            </a:r>
          </a:p>
          <a:p>
            <a:pPr>
              <a:buNone/>
            </a:pPr>
            <a:r>
              <a:rPr lang="cs-CZ" sz="1600" dirty="0" smtClean="0"/>
              <a:t>200 001,- Kč – 300 000,- Kč = 110 bodů</a:t>
            </a:r>
          </a:p>
          <a:p>
            <a:pPr>
              <a:buNone/>
            </a:pPr>
            <a:r>
              <a:rPr lang="cs-CZ" sz="1600" dirty="0" smtClean="0"/>
              <a:t>300 001,- Kč – 400 000,- Kč = 100 bodů</a:t>
            </a:r>
          </a:p>
          <a:p>
            <a:pPr>
              <a:buNone/>
            </a:pPr>
            <a:r>
              <a:rPr lang="cs-CZ" sz="1600" dirty="0" smtClean="0"/>
              <a:t>400 001,- Kč – 500 000,- Kč = 80 bodů</a:t>
            </a:r>
          </a:p>
          <a:p>
            <a:pPr>
              <a:buNone/>
            </a:pPr>
            <a:r>
              <a:rPr lang="cs-CZ" sz="1600" dirty="0" smtClean="0"/>
              <a:t>500 001,- Kč – 600 000,- Kč = 60 bodů</a:t>
            </a:r>
          </a:p>
          <a:p>
            <a:pPr>
              <a:buNone/>
            </a:pPr>
            <a:r>
              <a:rPr lang="cs-CZ" sz="1600" dirty="0" smtClean="0"/>
              <a:t>600 001,- Kč – 700 000,- Kč = 50 bodů</a:t>
            </a:r>
          </a:p>
          <a:p>
            <a:pPr>
              <a:buNone/>
            </a:pPr>
            <a:r>
              <a:rPr lang="cs-CZ" sz="1600" dirty="0" smtClean="0"/>
              <a:t>700 001,- Kč – 1 000 </a:t>
            </a:r>
            <a:r>
              <a:rPr lang="cs-CZ" sz="1600" dirty="0" err="1" smtClean="0"/>
              <a:t>000</a:t>
            </a:r>
            <a:r>
              <a:rPr lang="cs-CZ" sz="1600" dirty="0" smtClean="0"/>
              <a:t>,- Kč = 40 bodů</a:t>
            </a:r>
          </a:p>
          <a:p>
            <a:pPr>
              <a:buNone/>
            </a:pPr>
            <a:r>
              <a:rPr lang="cs-CZ" sz="1600" dirty="0" smtClean="0"/>
              <a:t>1 000 001,- Kč – 1 500 000,- Kč = 30 bodů</a:t>
            </a:r>
          </a:p>
          <a:p>
            <a:pPr>
              <a:buNone/>
            </a:pPr>
            <a:r>
              <a:rPr lang="cs-CZ" sz="1600" dirty="0" smtClean="0"/>
              <a:t>1 500 001,- Kč – 2 000 </a:t>
            </a:r>
            <a:r>
              <a:rPr lang="cs-CZ" sz="1600" dirty="0" err="1" smtClean="0"/>
              <a:t>000</a:t>
            </a:r>
            <a:r>
              <a:rPr lang="cs-CZ" sz="1600" dirty="0" smtClean="0"/>
              <a:t>,- Kč = 20 bodů</a:t>
            </a:r>
          </a:p>
          <a:p>
            <a:pPr>
              <a:buNone/>
            </a:pPr>
            <a:r>
              <a:rPr lang="cs-CZ" sz="1600" dirty="0" smtClean="0"/>
              <a:t>2 000 001 – Kč  a více = 10 bodů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0832"/>
          </a:xfrm>
        </p:spPr>
        <p:txBody>
          <a:bodyPr/>
          <a:lstStyle/>
          <a:p>
            <a:r>
              <a:rPr lang="cs-CZ" dirty="0" smtClean="0"/>
              <a:t>Režim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48715"/>
            <a:ext cx="8596668" cy="449264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3200" b="1" dirty="0" smtClean="0"/>
              <a:t>Režim podpory</a:t>
            </a:r>
            <a:r>
              <a:rPr lang="cs-CZ" sz="3200" dirty="0" smtClean="0"/>
              <a:t>: </a:t>
            </a:r>
          </a:p>
          <a:p>
            <a:pPr>
              <a:buNone/>
            </a:pPr>
            <a:r>
              <a:rPr lang="cs-CZ" sz="2800" dirty="0" smtClean="0">
                <a:solidFill>
                  <a:srgbClr val="7030A0"/>
                </a:solidFill>
              </a:rPr>
              <a:t>1. režim nezakládající veřejnou podporu </a:t>
            </a:r>
            <a:r>
              <a:rPr lang="cs-CZ" sz="2800" dirty="0" smtClean="0"/>
              <a:t>- písm.: a) (veřejná prostranství v obcích),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 smtClean="0">
                <a:solidFill>
                  <a:srgbClr val="7030A0"/>
                </a:solidFill>
              </a:rPr>
              <a:t>2. režim de </a:t>
            </a:r>
            <a:r>
              <a:rPr lang="cs-CZ" sz="2800" dirty="0" err="1" smtClean="0">
                <a:solidFill>
                  <a:srgbClr val="7030A0"/>
                </a:solidFill>
              </a:rPr>
              <a:t>minimis</a:t>
            </a:r>
            <a:r>
              <a:rPr lang="cs-CZ" sz="2800" dirty="0" smtClean="0">
                <a:solidFill>
                  <a:srgbClr val="7030A0"/>
                </a:solidFill>
              </a:rPr>
              <a:t> </a:t>
            </a:r>
            <a:r>
              <a:rPr lang="cs-CZ" sz="2800" dirty="0" smtClean="0"/>
              <a:t>– písm.: f (kulturní a spolková zařízení včetně knihoven),</a:t>
            </a:r>
          </a:p>
          <a:p>
            <a:pPr marL="0" indent="0">
              <a:spcBef>
                <a:spcPts val="600"/>
              </a:spcBef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7030A0"/>
                </a:solidFill>
              </a:rPr>
              <a:t>možnost volby mezi oběma režimy</a:t>
            </a:r>
            <a:r>
              <a:rPr lang="cs-CZ" sz="2800" dirty="0" smtClean="0"/>
              <a:t>: písm.: c (hasičské zbrojnice),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3E97BEB-085E-4328-94CD-3E8031EE9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678" y="1984013"/>
            <a:ext cx="7766936" cy="1646302"/>
          </a:xfrm>
        </p:spPr>
        <p:txBody>
          <a:bodyPr/>
          <a:lstStyle/>
          <a:p>
            <a:r>
              <a:rPr lang="cs-CZ" dirty="0"/>
              <a:t>Děkujeme za </a:t>
            </a:r>
            <a:r>
              <a:rPr lang="cs-CZ" dirty="0" smtClean="0"/>
              <a:t>pozornost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913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300" dirty="0" smtClean="0"/>
              <a:t>Základní informace k výzvě</a:t>
            </a:r>
            <a:br>
              <a:rPr lang="cs-CZ" sz="53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Vyhlášení výzvy: 25. 5. 2020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Příjem žádostí: </a:t>
            </a:r>
            <a:r>
              <a:rPr lang="cs-CZ" b="1" dirty="0" smtClean="0">
                <a:solidFill>
                  <a:schemeClr val="tx1"/>
                </a:solidFill>
              </a:rPr>
              <a:t>1.7. 2020 – 30. 9.2020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Registrace na SZIF: 31. 10. 2020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Min. výše způsobilých výdajů: 50 000,- Kč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Max. výše způsobilých výdajů: 5 000 </a:t>
            </a:r>
            <a:r>
              <a:rPr lang="cs-CZ" dirty="0" err="1" smtClean="0">
                <a:solidFill>
                  <a:schemeClr val="tx1"/>
                </a:solidFill>
              </a:rPr>
              <a:t>000</a:t>
            </a:r>
            <a:r>
              <a:rPr lang="cs-CZ" dirty="0" smtClean="0">
                <a:solidFill>
                  <a:schemeClr val="tx1"/>
                </a:solidFill>
              </a:rPr>
              <a:t>,- Kč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Představení FICHE10 – Projekty pro obce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tx1"/>
                </a:solidFill>
              </a:rPr>
              <a:t>F10 – Projekty pro obce 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Čl. 20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Základní služby a obnova vesnic ve venkovských oblastech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Alokace pro 6. výzvu: </a:t>
            </a:r>
            <a:r>
              <a:rPr lang="cs-CZ" b="1" dirty="0" smtClean="0">
                <a:solidFill>
                  <a:schemeClr val="tx1"/>
                </a:solidFill>
              </a:rPr>
              <a:t>16 661 359,00 Kč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9114"/>
          </a:xfrm>
        </p:spPr>
        <p:txBody>
          <a:bodyPr/>
          <a:lstStyle/>
          <a:p>
            <a:r>
              <a:rPr lang="cs-CZ" dirty="0" smtClean="0"/>
              <a:t>Postup podání Žádosti o dotaci na 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02941"/>
            <a:ext cx="8596668" cy="4138421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smtClean="0"/>
              <a:t>Žadatel vygeneruje </a:t>
            </a:r>
            <a:r>
              <a:rPr lang="cs-CZ" sz="2200" dirty="0" err="1" smtClean="0"/>
              <a:t>ŽoD</a:t>
            </a:r>
            <a:r>
              <a:rPr lang="cs-CZ" sz="2200" dirty="0" smtClean="0"/>
              <a:t> z vlastního účtu na Portálu farmáře</a:t>
            </a:r>
          </a:p>
          <a:p>
            <a:r>
              <a:rPr lang="cs-CZ" sz="2200" dirty="0" err="1" smtClean="0"/>
              <a:t>ŽoD</a:t>
            </a:r>
            <a:r>
              <a:rPr lang="cs-CZ" sz="2200" dirty="0" smtClean="0"/>
              <a:t> je možné bezplatně konzultovat na MAS</a:t>
            </a:r>
          </a:p>
          <a:p>
            <a:r>
              <a:rPr lang="cs-CZ" sz="2200" dirty="0" smtClean="0"/>
              <a:t>Kompletně vyplněný formulář (včetně příloh) žadatel předává prostřednictvím portálu farmáře na MAS a to do 30. 9. 2020</a:t>
            </a:r>
          </a:p>
          <a:p>
            <a:r>
              <a:rPr lang="cs-CZ" sz="2200" b="1" dirty="0" smtClean="0"/>
              <a:t>Administrativní kontrola</a:t>
            </a:r>
            <a:r>
              <a:rPr lang="cs-CZ" sz="2200" dirty="0" smtClean="0"/>
              <a:t> (kontrola obsahové správnosti) a kontrola přijatelnosti – kancelář MAS</a:t>
            </a:r>
          </a:p>
          <a:p>
            <a:r>
              <a:rPr lang="cs-CZ" sz="2200" dirty="0" smtClean="0"/>
              <a:t>Možnost 2x vyzvat k opravě či k doplnění, žadatel je informován do 5 PD od ukončení kontroly</a:t>
            </a:r>
          </a:p>
          <a:p>
            <a:r>
              <a:rPr lang="cs-CZ" sz="2200" b="1" dirty="0" smtClean="0"/>
              <a:t>Věcné hodnocení </a:t>
            </a:r>
            <a:r>
              <a:rPr lang="cs-CZ" sz="2200" dirty="0" smtClean="0"/>
              <a:t>dle preferenčních kritérií = Výběrová komise MAS, sestaví pořadí projektů</a:t>
            </a:r>
          </a:p>
          <a:p>
            <a:r>
              <a:rPr lang="cs-CZ" sz="2200" dirty="0" smtClean="0"/>
              <a:t>Žadatel je informován o výši přidělených bodů společně se sdělením, zda byla jeho žádost podpo</a:t>
            </a:r>
            <a:r>
              <a:rPr lang="cs-CZ" dirty="0" smtClean="0"/>
              <a:t>řena do 5 PD od schválení výběru projektů Programových výborem MAS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podání Žádosti o dotaci na RO SZIF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Žadatel posílá elektronicky podepsanou </a:t>
            </a:r>
            <a:r>
              <a:rPr lang="cs-CZ" sz="2400" dirty="0" err="1" smtClean="0"/>
              <a:t>ŽoD</a:t>
            </a:r>
            <a:r>
              <a:rPr lang="cs-CZ" sz="2400" dirty="0" smtClean="0"/>
              <a:t> od MAS přes Portál farmáře na RO SZIF České Budějovice a to do </a:t>
            </a:r>
            <a:br>
              <a:rPr lang="cs-CZ" sz="2400" dirty="0" smtClean="0"/>
            </a:br>
            <a:r>
              <a:rPr lang="cs-CZ" sz="2400" dirty="0" smtClean="0"/>
              <a:t>31. 10. 2020</a:t>
            </a:r>
          </a:p>
          <a:p>
            <a:r>
              <a:rPr lang="cs-CZ" sz="2400" dirty="0" smtClean="0"/>
              <a:t>Administrativní kontrola SZIF:</a:t>
            </a:r>
          </a:p>
          <a:p>
            <a:r>
              <a:rPr lang="cs-CZ" sz="2400" dirty="0" smtClean="0"/>
              <a:t>- </a:t>
            </a:r>
            <a:r>
              <a:rPr lang="cs-CZ" sz="2400" dirty="0" err="1" smtClean="0"/>
              <a:t>ŽoD</a:t>
            </a:r>
            <a:r>
              <a:rPr lang="cs-CZ" sz="2400" dirty="0" smtClean="0"/>
              <a:t> do 500 000,- Kč – kontrola do </a:t>
            </a:r>
            <a:r>
              <a:rPr lang="cs-CZ" sz="2400" dirty="0" smtClean="0"/>
              <a:t>70 KD</a:t>
            </a:r>
            <a:endParaRPr lang="cs-CZ" sz="2400" dirty="0" smtClean="0"/>
          </a:p>
          <a:p>
            <a:r>
              <a:rPr lang="cs-CZ" sz="2400" dirty="0" smtClean="0"/>
              <a:t>- </a:t>
            </a:r>
            <a:r>
              <a:rPr lang="cs-CZ" sz="2400" dirty="0" err="1" smtClean="0"/>
              <a:t>ŽoD</a:t>
            </a:r>
            <a:r>
              <a:rPr lang="cs-CZ" sz="2400" dirty="0" smtClean="0"/>
              <a:t> rovna nebo více než 500 000,- Kč – do 140 KD od registrace na RO SZIF (po doložení příloh – cenový marketing nebo výběrové řízení dle zákona)</a:t>
            </a:r>
          </a:p>
          <a:p>
            <a:r>
              <a:rPr lang="cs-CZ" sz="2400" dirty="0" smtClean="0"/>
              <a:t>Podpis Dohody – výzvy přes Portál farmáře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zadávání zakázek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do 20 000,-Kč bez DPH (do max. 100 000,Kč bez DPH součtu těchto samostatných zakázek za projekt) přímé zadání zakázky na základě objednávky nebo smlouvy bez výběru dodavatele. </a:t>
            </a:r>
          </a:p>
          <a:p>
            <a:r>
              <a:rPr lang="cs-CZ" dirty="0" smtClean="0"/>
              <a:t>do</a:t>
            </a:r>
            <a:r>
              <a:rPr lang="cs-CZ" dirty="0" smtClean="0"/>
              <a:t> </a:t>
            </a:r>
            <a:r>
              <a:rPr lang="cs-CZ" dirty="0" smtClean="0"/>
              <a:t>500 000,-Kč bez DPH (zakázka malého rozsahu) - Cenový marketing (cenový přehled) – tabulka s uvedením alespoň 3 dodavatelů - průzkum trhu (elektronické tržiště). Údaje musí být podloženy písemnou nebo emailovou nabídkou dodavatele nebo internetovou nabídkou (vytištěnou). </a:t>
            </a:r>
            <a:r>
              <a:rPr lang="cs-CZ" b="1" dirty="0" smtClean="0"/>
              <a:t>Dokládá se k Žádosti o platbu včetně objednávky nebo uzavřené smlouvy. </a:t>
            </a:r>
          </a:p>
          <a:p>
            <a:r>
              <a:rPr lang="cs-CZ" dirty="0" smtClean="0"/>
              <a:t>Více jak 500 000,-</a:t>
            </a:r>
            <a:r>
              <a:rPr lang="cs-CZ" dirty="0" smtClean="0"/>
              <a:t>Kč bez </a:t>
            </a:r>
            <a:r>
              <a:rPr lang="cs-CZ" dirty="0" smtClean="0"/>
              <a:t>DPH </a:t>
            </a:r>
            <a:r>
              <a:rPr lang="cs-CZ" dirty="0" smtClean="0"/>
              <a:t>– Cenový marketing a včetně uzavřené smlouvy (nelze nahradit objednávkou) dokládá se k Žádosti o dotaci do 63. dne po zaregistrování na RO SZIF spolu s aktualizovanou </a:t>
            </a:r>
            <a:r>
              <a:rPr lang="cs-CZ" dirty="0" err="1" smtClean="0"/>
              <a:t>ŽoD</a:t>
            </a:r>
            <a:r>
              <a:rPr lang="cs-CZ" dirty="0" smtClean="0"/>
              <a:t> e-mailem na MAS, následně do 70. dne s el. podpisem za MAS na RO SZIF. </a:t>
            </a:r>
            <a:endParaRPr lang="cs-CZ" dirty="0" smtClean="0"/>
          </a:p>
          <a:p>
            <a:r>
              <a:rPr lang="cs-CZ" dirty="0" smtClean="0"/>
              <a:t>Stejný postup i pro zakázky od 2 000 </a:t>
            </a:r>
            <a:r>
              <a:rPr lang="cs-CZ" dirty="0" err="1" smtClean="0"/>
              <a:t>000</a:t>
            </a:r>
            <a:r>
              <a:rPr lang="cs-CZ" dirty="0" smtClean="0"/>
              <a:t>,- </a:t>
            </a:r>
            <a:r>
              <a:rPr lang="cs-CZ" dirty="0" smtClean="0"/>
              <a:t>Kč do 5 000 </a:t>
            </a:r>
            <a:r>
              <a:rPr lang="cs-CZ" dirty="0" err="1" smtClean="0"/>
              <a:t>000</a:t>
            </a:r>
            <a:r>
              <a:rPr lang="cs-CZ" dirty="0" smtClean="0"/>
              <a:t>,- Kč bez DPH, ale žadatel musí realizovat výběrové řízení dle zákona o zadávání veřejných </a:t>
            </a:r>
            <a:r>
              <a:rPr lang="cs-CZ" dirty="0" smtClean="0"/>
              <a:t>zakázek</a:t>
            </a:r>
            <a:endParaRPr lang="cs-CZ" dirty="0" smtClean="0"/>
          </a:p>
          <a:p>
            <a:r>
              <a:rPr lang="cs-CZ" b="1" dirty="0" smtClean="0"/>
              <a:t>Zadavatel zadá zakázku nejnižší cenové nabídce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3705</TotalTime>
  <Words>3311</Words>
  <Application>Microsoft Office PowerPoint</Application>
  <PresentationFormat>Vlastní</PresentationFormat>
  <Paragraphs>268</Paragraphs>
  <Slides>40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Faseta</vt:lpstr>
      <vt:lpstr>Snímek 1</vt:lpstr>
      <vt:lpstr>Program semináře</vt:lpstr>
      <vt:lpstr>Kdo, jak a na co může žádat</vt:lpstr>
      <vt:lpstr>Režim podpory</vt:lpstr>
      <vt:lpstr>Základní informace k výzvě   Vyhlášení výzvy: 25. 5. 2020 Příjem žádostí: 1.7. 2020 – 30. 9.2020 Registrace na SZIF: 31. 10. 2020 Min. výše způsobilých výdajů: 50 000,- Kč Max. výše způsobilých výdajů: 5 000 000,- Kč</vt:lpstr>
      <vt:lpstr>Představení FICHE10 – Projekty pro obce   F10 – Projekty pro obce   Čl. 20   Základní služby a obnova vesnic ve venkovských oblastech  Alokace pro 6. výzvu: 16 661 359,00 Kč    </vt:lpstr>
      <vt:lpstr>Postup podání Žádosti o dotaci na MAS</vt:lpstr>
      <vt:lpstr>Postup podání Žádosti o dotaci na RO SZIF</vt:lpstr>
      <vt:lpstr>Postupy zadávání zakázek</vt:lpstr>
      <vt:lpstr>Financování projektu</vt:lpstr>
      <vt:lpstr>Způsobilé výdaje</vt:lpstr>
      <vt:lpstr>Na co nelze poskytnout dotaci: </vt:lpstr>
      <vt:lpstr>Snímek 13</vt:lpstr>
      <vt:lpstr>Představení Fiche – Veřejná prostranství v obcích</vt:lpstr>
      <vt:lpstr>Představení Fiche – Veřejná prostranství v obcích</vt:lpstr>
      <vt:lpstr>Představení Fiche – Veřejná prostranství v obcích</vt:lpstr>
      <vt:lpstr>Představení Fiche – Veřejná prostranství v obcích</vt:lpstr>
      <vt:lpstr>Snímek 18</vt:lpstr>
      <vt:lpstr>Představení Fiche – Hasičské zbrojnice</vt:lpstr>
      <vt:lpstr>Představení Fiche – Hasičské zbrojnice</vt:lpstr>
      <vt:lpstr>Představení Fiche – Hasičské zbrojnice</vt:lpstr>
      <vt:lpstr>Představení Fiche – Hasičské zbrojnice</vt:lpstr>
      <vt:lpstr>Snímek 23</vt:lpstr>
      <vt:lpstr>Představení Fiche – Kulturní a spolková zařízení včetně knihoven</vt:lpstr>
      <vt:lpstr>Představení Fiche – Kulturní a spolková zařízení včetně knihoven</vt:lpstr>
      <vt:lpstr>Představení Fiche – Kulturní a spolková zařízení včetně knihoven</vt:lpstr>
      <vt:lpstr>Představení Fiche – Kulturní a spolková zařízení včetně knihoven</vt:lpstr>
      <vt:lpstr>Představení Fiche – Kulturní a spolková zařízení včetně knihoven</vt:lpstr>
      <vt:lpstr>Představení Fiche – Kulturní a spolková zařízení včetně knihoven</vt:lpstr>
      <vt:lpstr>Představení Fiche – Kulturní a spolková zařízení včetně knihoven</vt:lpstr>
      <vt:lpstr>Doplňující výdaje – max. 30% projektu</vt:lpstr>
      <vt:lpstr>Přílohy předkládané při Žádosti o dotaci na MAS</vt:lpstr>
      <vt:lpstr>Přílohy předkládané při podání Žádosti o dotaci na MAS</vt:lpstr>
      <vt:lpstr>Přílohy předkládané po zaregistrování Žádosti o dotaci na RO SZIF</vt:lpstr>
      <vt:lpstr>Přílohy předkládané při podpisu Dohody</vt:lpstr>
      <vt:lpstr>Přílohy předkládané při podávání Žádosti o platbu</vt:lpstr>
      <vt:lpstr>Preferenční kritéria</vt:lpstr>
      <vt:lpstr>Preferenční kritéria</vt:lpstr>
      <vt:lpstr>Preferenční kritéria</vt:lpstr>
      <vt:lpstr>Děkujeme za pozornost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Marešová</dc:creator>
  <cp:lastModifiedBy>uzivatel</cp:lastModifiedBy>
  <cp:revision>283</cp:revision>
  <cp:lastPrinted>2016-11-10T13:04:50Z</cp:lastPrinted>
  <dcterms:created xsi:type="dcterms:W3CDTF">2016-11-03T07:30:46Z</dcterms:created>
  <dcterms:modified xsi:type="dcterms:W3CDTF">2020-06-09T11:21:33Z</dcterms:modified>
</cp:coreProperties>
</file>