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6" r:id="rId3"/>
    <p:sldId id="257" r:id="rId4"/>
    <p:sldId id="295" r:id="rId5"/>
    <p:sldId id="258" r:id="rId6"/>
    <p:sldId id="287" r:id="rId7"/>
    <p:sldId id="260" r:id="rId8"/>
    <p:sldId id="266" r:id="rId9"/>
    <p:sldId id="289" r:id="rId10"/>
    <p:sldId id="262" r:id="rId11"/>
    <p:sldId id="264" r:id="rId12"/>
    <p:sldId id="265" r:id="rId13"/>
    <p:sldId id="267" r:id="rId14"/>
    <p:sldId id="268" r:id="rId15"/>
    <p:sldId id="269" r:id="rId16"/>
    <p:sldId id="270" r:id="rId17"/>
    <p:sldId id="271" r:id="rId18"/>
    <p:sldId id="272" r:id="rId19"/>
    <p:sldId id="290" r:id="rId20"/>
    <p:sldId id="291" r:id="rId21"/>
    <p:sldId id="292" r:id="rId22"/>
    <p:sldId id="293" r:id="rId23"/>
    <p:sldId id="273" r:id="rId24"/>
    <p:sldId id="274" r:id="rId25"/>
    <p:sldId id="297" r:id="rId26"/>
    <p:sldId id="275" r:id="rId27"/>
    <p:sldId id="276" r:id="rId28"/>
    <p:sldId id="277" r:id="rId29"/>
    <p:sldId id="278" r:id="rId30"/>
    <p:sldId id="279" r:id="rId31"/>
    <p:sldId id="280" r:id="rId32"/>
    <p:sldId id="283" r:id="rId33"/>
    <p:sldId id="288" r:id="rId34"/>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9" d="100"/>
          <a:sy n="119" d="100"/>
        </p:scale>
        <p:origin x="-2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Kadlecová" userId="bffecc11021be3a3" providerId="LiveId" clId="{5E299728-D992-421C-AF9F-DB65CB7DBE1F}"/>
    <pc:docChg chg="undo redo custSel addSld modSld">
      <pc:chgData name="monika Kadlecová" userId="bffecc11021be3a3" providerId="LiveId" clId="{5E299728-D992-421C-AF9F-DB65CB7DBE1F}" dt="2022-04-24T17:49:34.368" v="14086" actId="20577"/>
      <pc:docMkLst>
        <pc:docMk/>
      </pc:docMkLst>
      <pc:sldChg chg="modSp mod">
        <pc:chgData name="monika Kadlecová" userId="bffecc11021be3a3" providerId="LiveId" clId="{5E299728-D992-421C-AF9F-DB65CB7DBE1F}" dt="2022-04-24T09:35:19.050" v="47" actId="27636"/>
        <pc:sldMkLst>
          <pc:docMk/>
          <pc:sldMk cId="1732721789" sldId="257"/>
        </pc:sldMkLst>
        <pc:spChg chg="mod">
          <ac:chgData name="monika Kadlecová" userId="bffecc11021be3a3" providerId="LiveId" clId="{5E299728-D992-421C-AF9F-DB65CB7DBE1F}" dt="2022-04-24T09:35:19.050" v="47" actId="27636"/>
          <ac:spMkLst>
            <pc:docMk/>
            <pc:sldMk cId="1732721789" sldId="257"/>
            <ac:spMk id="3" creationId="{00000000-0000-0000-0000-000000000000}"/>
          </ac:spMkLst>
        </pc:spChg>
      </pc:sldChg>
      <pc:sldChg chg="modSp mod">
        <pc:chgData name="monika Kadlecová" userId="bffecc11021be3a3" providerId="LiveId" clId="{5E299728-D992-421C-AF9F-DB65CB7DBE1F}" dt="2022-04-24T09:36:21.260" v="64" actId="27636"/>
        <pc:sldMkLst>
          <pc:docMk/>
          <pc:sldMk cId="3473885501" sldId="259"/>
        </pc:sldMkLst>
        <pc:spChg chg="mod">
          <ac:chgData name="monika Kadlecová" userId="bffecc11021be3a3" providerId="LiveId" clId="{5E299728-D992-421C-AF9F-DB65CB7DBE1F}" dt="2022-04-24T09:36:21.260" v="64" actId="27636"/>
          <ac:spMkLst>
            <pc:docMk/>
            <pc:sldMk cId="3473885501" sldId="259"/>
            <ac:spMk id="3" creationId="{00000000-0000-0000-0000-000000000000}"/>
          </ac:spMkLst>
        </pc:spChg>
      </pc:sldChg>
      <pc:sldChg chg="addSp delSp modSp mod">
        <pc:chgData name="monika Kadlecová" userId="bffecc11021be3a3" providerId="LiveId" clId="{5E299728-D992-421C-AF9F-DB65CB7DBE1F}" dt="2022-04-24T10:39:32.274" v="3404" actId="20577"/>
        <pc:sldMkLst>
          <pc:docMk/>
          <pc:sldMk cId="517744834" sldId="260"/>
        </pc:sldMkLst>
        <pc:spChg chg="mod">
          <ac:chgData name="monika Kadlecová" userId="bffecc11021be3a3" providerId="LiveId" clId="{5E299728-D992-421C-AF9F-DB65CB7DBE1F}" dt="2022-04-24T09:55:30.355" v="947" actId="20577"/>
          <ac:spMkLst>
            <pc:docMk/>
            <pc:sldMk cId="517744834" sldId="260"/>
            <ac:spMk id="2" creationId="{00000000-0000-0000-0000-000000000000}"/>
          </ac:spMkLst>
        </pc:spChg>
        <pc:spChg chg="mod">
          <ac:chgData name="monika Kadlecová" userId="bffecc11021be3a3" providerId="LiveId" clId="{5E299728-D992-421C-AF9F-DB65CB7DBE1F}" dt="2022-04-24T10:39:32.274" v="3404" actId="20577"/>
          <ac:spMkLst>
            <pc:docMk/>
            <pc:sldMk cId="517744834" sldId="260"/>
            <ac:spMk id="3" creationId="{00000000-0000-0000-0000-000000000000}"/>
          </ac:spMkLst>
        </pc:spChg>
        <pc:spChg chg="add del">
          <ac:chgData name="monika Kadlecová" userId="bffecc11021be3a3" providerId="LiveId" clId="{5E299728-D992-421C-AF9F-DB65CB7DBE1F}" dt="2022-04-24T09:54:38.242" v="923" actId="478"/>
          <ac:spMkLst>
            <pc:docMk/>
            <pc:sldMk cId="517744834" sldId="260"/>
            <ac:spMk id="5" creationId="{F351421E-4579-4031-B3AF-AEF4060EB91C}"/>
          </ac:spMkLst>
        </pc:spChg>
      </pc:sldChg>
      <pc:sldChg chg="modSp mod">
        <pc:chgData name="monika Kadlecová" userId="bffecc11021be3a3" providerId="LiveId" clId="{5E299728-D992-421C-AF9F-DB65CB7DBE1F}" dt="2022-04-24T10:16:21.489" v="2067" actId="20577"/>
        <pc:sldMkLst>
          <pc:docMk/>
          <pc:sldMk cId="3297997834" sldId="262"/>
        </pc:sldMkLst>
        <pc:spChg chg="mod">
          <ac:chgData name="monika Kadlecová" userId="bffecc11021be3a3" providerId="LiveId" clId="{5E299728-D992-421C-AF9F-DB65CB7DBE1F}" dt="2022-04-24T10:13:49.329" v="2047" actId="20577"/>
          <ac:spMkLst>
            <pc:docMk/>
            <pc:sldMk cId="3297997834" sldId="262"/>
            <ac:spMk id="2" creationId="{00000000-0000-0000-0000-000000000000}"/>
          </ac:spMkLst>
        </pc:spChg>
        <pc:spChg chg="mod">
          <ac:chgData name="monika Kadlecová" userId="bffecc11021be3a3" providerId="LiveId" clId="{5E299728-D992-421C-AF9F-DB65CB7DBE1F}" dt="2022-04-24T10:16:21.489" v="2067" actId="20577"/>
          <ac:spMkLst>
            <pc:docMk/>
            <pc:sldMk cId="3297997834" sldId="262"/>
            <ac:spMk id="3" creationId="{00000000-0000-0000-0000-000000000000}"/>
          </ac:spMkLst>
        </pc:spChg>
      </pc:sldChg>
      <pc:sldChg chg="modSp mod">
        <pc:chgData name="monika Kadlecová" userId="bffecc11021be3a3" providerId="LiveId" clId="{5E299728-D992-421C-AF9F-DB65CB7DBE1F}" dt="2022-04-24T10:32:13.150" v="2623" actId="20577"/>
        <pc:sldMkLst>
          <pc:docMk/>
          <pc:sldMk cId="2664007612" sldId="263"/>
        </pc:sldMkLst>
        <pc:spChg chg="mod">
          <ac:chgData name="monika Kadlecová" userId="bffecc11021be3a3" providerId="LiveId" clId="{5E299728-D992-421C-AF9F-DB65CB7DBE1F}" dt="2022-04-24T10:25:14.029" v="2523" actId="20577"/>
          <ac:spMkLst>
            <pc:docMk/>
            <pc:sldMk cId="2664007612" sldId="263"/>
            <ac:spMk id="2" creationId="{00000000-0000-0000-0000-000000000000}"/>
          </ac:spMkLst>
        </pc:spChg>
        <pc:spChg chg="mod">
          <ac:chgData name="monika Kadlecová" userId="bffecc11021be3a3" providerId="LiveId" clId="{5E299728-D992-421C-AF9F-DB65CB7DBE1F}" dt="2022-04-24T10:32:13.150" v="2623" actId="20577"/>
          <ac:spMkLst>
            <pc:docMk/>
            <pc:sldMk cId="2664007612" sldId="263"/>
            <ac:spMk id="3" creationId="{00000000-0000-0000-0000-000000000000}"/>
          </ac:spMkLst>
        </pc:spChg>
      </pc:sldChg>
      <pc:sldChg chg="modSp add mod">
        <pc:chgData name="monika Kadlecová" userId="bffecc11021be3a3" providerId="LiveId" clId="{5E299728-D992-421C-AF9F-DB65CB7DBE1F}" dt="2022-04-24T10:32:41.501" v="2652" actId="20577"/>
        <pc:sldMkLst>
          <pc:docMk/>
          <pc:sldMk cId="1036448361" sldId="264"/>
        </pc:sldMkLst>
        <pc:spChg chg="mod">
          <ac:chgData name="monika Kadlecová" userId="bffecc11021be3a3" providerId="LiveId" clId="{5E299728-D992-421C-AF9F-DB65CB7DBE1F}" dt="2022-04-24T10:24:59.797" v="2518" actId="20577"/>
          <ac:spMkLst>
            <pc:docMk/>
            <pc:sldMk cId="1036448361" sldId="264"/>
            <ac:spMk id="2" creationId="{00000000-0000-0000-0000-000000000000}"/>
          </ac:spMkLst>
        </pc:spChg>
        <pc:spChg chg="mod">
          <ac:chgData name="monika Kadlecová" userId="bffecc11021be3a3" providerId="LiveId" clId="{5E299728-D992-421C-AF9F-DB65CB7DBE1F}" dt="2022-04-24T10:32:41.501" v="2652" actId="20577"/>
          <ac:spMkLst>
            <pc:docMk/>
            <pc:sldMk cId="1036448361" sldId="264"/>
            <ac:spMk id="3" creationId="{00000000-0000-0000-0000-000000000000}"/>
          </ac:spMkLst>
        </pc:spChg>
      </pc:sldChg>
      <pc:sldChg chg="modSp add mod">
        <pc:chgData name="monika Kadlecová" userId="bffecc11021be3a3" providerId="LiveId" clId="{5E299728-D992-421C-AF9F-DB65CB7DBE1F}" dt="2022-04-24T10:35:58.358" v="3080" actId="20577"/>
        <pc:sldMkLst>
          <pc:docMk/>
          <pc:sldMk cId="853587297" sldId="265"/>
        </pc:sldMkLst>
        <pc:spChg chg="mod">
          <ac:chgData name="monika Kadlecová" userId="bffecc11021be3a3" providerId="LiveId" clId="{5E299728-D992-421C-AF9F-DB65CB7DBE1F}" dt="2022-04-24T10:25:35.990" v="2525" actId="20577"/>
          <ac:spMkLst>
            <pc:docMk/>
            <pc:sldMk cId="853587297" sldId="265"/>
            <ac:spMk id="2" creationId="{00000000-0000-0000-0000-000000000000}"/>
          </ac:spMkLst>
        </pc:spChg>
        <pc:spChg chg="mod">
          <ac:chgData name="monika Kadlecová" userId="bffecc11021be3a3" providerId="LiveId" clId="{5E299728-D992-421C-AF9F-DB65CB7DBE1F}" dt="2022-04-24T10:35:58.358" v="3080" actId="20577"/>
          <ac:spMkLst>
            <pc:docMk/>
            <pc:sldMk cId="853587297" sldId="265"/>
            <ac:spMk id="3" creationId="{00000000-0000-0000-0000-000000000000}"/>
          </ac:spMkLst>
        </pc:spChg>
      </pc:sldChg>
      <pc:sldChg chg="modSp add mod">
        <pc:chgData name="monika Kadlecová" userId="bffecc11021be3a3" providerId="LiveId" clId="{5E299728-D992-421C-AF9F-DB65CB7DBE1F}" dt="2022-04-24T10:13:16.582" v="2042" actId="115"/>
        <pc:sldMkLst>
          <pc:docMk/>
          <pc:sldMk cId="3281545025" sldId="266"/>
        </pc:sldMkLst>
        <pc:spChg chg="mod">
          <ac:chgData name="monika Kadlecová" userId="bffecc11021be3a3" providerId="LiveId" clId="{5E299728-D992-421C-AF9F-DB65CB7DBE1F}" dt="2022-04-24T09:59:34.120" v="1179" actId="20577"/>
          <ac:spMkLst>
            <pc:docMk/>
            <pc:sldMk cId="3281545025" sldId="266"/>
            <ac:spMk id="2" creationId="{00000000-0000-0000-0000-000000000000}"/>
          </ac:spMkLst>
        </pc:spChg>
        <pc:spChg chg="mod">
          <ac:chgData name="monika Kadlecová" userId="bffecc11021be3a3" providerId="LiveId" clId="{5E299728-D992-421C-AF9F-DB65CB7DBE1F}" dt="2022-04-24T10:13:16.582" v="2042" actId="115"/>
          <ac:spMkLst>
            <pc:docMk/>
            <pc:sldMk cId="3281545025" sldId="266"/>
            <ac:spMk id="3" creationId="{00000000-0000-0000-0000-000000000000}"/>
          </ac:spMkLst>
        </pc:spChg>
      </pc:sldChg>
      <pc:sldChg chg="modSp new mod">
        <pc:chgData name="monika Kadlecová" userId="bffecc11021be3a3" providerId="LiveId" clId="{5E299728-D992-421C-AF9F-DB65CB7DBE1F}" dt="2022-04-24T10:47:31.004" v="4042" actId="20577"/>
        <pc:sldMkLst>
          <pc:docMk/>
          <pc:sldMk cId="983583595" sldId="267"/>
        </pc:sldMkLst>
        <pc:spChg chg="mod">
          <ac:chgData name="monika Kadlecová" userId="bffecc11021be3a3" providerId="LiveId" clId="{5E299728-D992-421C-AF9F-DB65CB7DBE1F}" dt="2022-04-24T10:40:43.739" v="3438" actId="20577"/>
          <ac:spMkLst>
            <pc:docMk/>
            <pc:sldMk cId="983583595" sldId="267"/>
            <ac:spMk id="2" creationId="{254C9FCC-C0B7-4A60-AB12-93794CC28B90}"/>
          </ac:spMkLst>
        </pc:spChg>
        <pc:spChg chg="mod">
          <ac:chgData name="monika Kadlecová" userId="bffecc11021be3a3" providerId="LiveId" clId="{5E299728-D992-421C-AF9F-DB65CB7DBE1F}" dt="2022-04-24T10:47:31.004" v="4042" actId="20577"/>
          <ac:spMkLst>
            <pc:docMk/>
            <pc:sldMk cId="983583595" sldId="267"/>
            <ac:spMk id="3" creationId="{3D923FDA-5DD8-457D-BBDF-2C4992440D5E}"/>
          </ac:spMkLst>
        </pc:spChg>
      </pc:sldChg>
      <pc:sldChg chg="modSp new mod">
        <pc:chgData name="monika Kadlecová" userId="bffecc11021be3a3" providerId="LiveId" clId="{5E299728-D992-421C-AF9F-DB65CB7DBE1F}" dt="2022-04-24T10:58:02.843" v="4575" actId="20577"/>
        <pc:sldMkLst>
          <pc:docMk/>
          <pc:sldMk cId="1512676968" sldId="268"/>
        </pc:sldMkLst>
        <pc:spChg chg="mod">
          <ac:chgData name="monika Kadlecová" userId="bffecc11021be3a3" providerId="LiveId" clId="{5E299728-D992-421C-AF9F-DB65CB7DBE1F}" dt="2022-04-24T10:50:05.389" v="4145" actId="20577"/>
          <ac:spMkLst>
            <pc:docMk/>
            <pc:sldMk cId="1512676968" sldId="268"/>
            <ac:spMk id="2" creationId="{9875EBE2-8303-4EA7-8694-51F6555E8E26}"/>
          </ac:spMkLst>
        </pc:spChg>
        <pc:spChg chg="mod">
          <ac:chgData name="monika Kadlecová" userId="bffecc11021be3a3" providerId="LiveId" clId="{5E299728-D992-421C-AF9F-DB65CB7DBE1F}" dt="2022-04-24T10:58:02.843" v="4575" actId="20577"/>
          <ac:spMkLst>
            <pc:docMk/>
            <pc:sldMk cId="1512676968" sldId="268"/>
            <ac:spMk id="3" creationId="{A442749A-88D1-41FC-9B99-99B09BC6C8A4}"/>
          </ac:spMkLst>
        </pc:spChg>
      </pc:sldChg>
      <pc:sldChg chg="modSp new mod">
        <pc:chgData name="monika Kadlecová" userId="bffecc11021be3a3" providerId="LiveId" clId="{5E299728-D992-421C-AF9F-DB65CB7DBE1F}" dt="2022-04-24T11:03:25.594" v="5184" actId="20577"/>
        <pc:sldMkLst>
          <pc:docMk/>
          <pc:sldMk cId="2323690381" sldId="269"/>
        </pc:sldMkLst>
        <pc:spChg chg="mod">
          <ac:chgData name="monika Kadlecová" userId="bffecc11021be3a3" providerId="LiveId" clId="{5E299728-D992-421C-AF9F-DB65CB7DBE1F}" dt="2022-04-24T10:58:50.025" v="4654" actId="20577"/>
          <ac:spMkLst>
            <pc:docMk/>
            <pc:sldMk cId="2323690381" sldId="269"/>
            <ac:spMk id="2" creationId="{F401FBDA-839D-4555-8616-E27DD655BBED}"/>
          </ac:spMkLst>
        </pc:spChg>
        <pc:spChg chg="mod">
          <ac:chgData name="monika Kadlecová" userId="bffecc11021be3a3" providerId="LiveId" clId="{5E299728-D992-421C-AF9F-DB65CB7DBE1F}" dt="2022-04-24T11:03:25.594" v="5184" actId="20577"/>
          <ac:spMkLst>
            <pc:docMk/>
            <pc:sldMk cId="2323690381" sldId="269"/>
            <ac:spMk id="3" creationId="{4D9E5AEA-9ABC-409C-8E9A-03D23BB2A4E1}"/>
          </ac:spMkLst>
        </pc:spChg>
      </pc:sldChg>
      <pc:sldChg chg="modSp new mod">
        <pc:chgData name="monika Kadlecová" userId="bffecc11021be3a3" providerId="LiveId" clId="{5E299728-D992-421C-AF9F-DB65CB7DBE1F}" dt="2022-04-24T11:16:51.191" v="6385" actId="20577"/>
        <pc:sldMkLst>
          <pc:docMk/>
          <pc:sldMk cId="2226854334" sldId="270"/>
        </pc:sldMkLst>
        <pc:spChg chg="mod">
          <ac:chgData name="monika Kadlecová" userId="bffecc11021be3a3" providerId="LiveId" clId="{5E299728-D992-421C-AF9F-DB65CB7DBE1F}" dt="2022-04-24T11:04:50.603" v="5268" actId="20577"/>
          <ac:spMkLst>
            <pc:docMk/>
            <pc:sldMk cId="2226854334" sldId="270"/>
            <ac:spMk id="2" creationId="{ED5FC657-ECF5-42F2-A40C-8E40134961AE}"/>
          </ac:spMkLst>
        </pc:spChg>
        <pc:spChg chg="mod">
          <ac:chgData name="monika Kadlecová" userId="bffecc11021be3a3" providerId="LiveId" clId="{5E299728-D992-421C-AF9F-DB65CB7DBE1F}" dt="2022-04-24T11:16:51.191" v="6385" actId="20577"/>
          <ac:spMkLst>
            <pc:docMk/>
            <pc:sldMk cId="2226854334" sldId="270"/>
            <ac:spMk id="3" creationId="{C03FBFBF-2CB7-4FE6-AEE6-76D2BF2EC6F6}"/>
          </ac:spMkLst>
        </pc:spChg>
      </pc:sldChg>
      <pc:sldChg chg="modSp new mod">
        <pc:chgData name="monika Kadlecová" userId="bffecc11021be3a3" providerId="LiveId" clId="{5E299728-D992-421C-AF9F-DB65CB7DBE1F}" dt="2022-04-24T16:20:20.734" v="6835" actId="20577"/>
        <pc:sldMkLst>
          <pc:docMk/>
          <pc:sldMk cId="1733769786" sldId="271"/>
        </pc:sldMkLst>
        <pc:spChg chg="mod">
          <ac:chgData name="monika Kadlecová" userId="bffecc11021be3a3" providerId="LiveId" clId="{5E299728-D992-421C-AF9F-DB65CB7DBE1F}" dt="2022-04-24T11:18:09.584" v="6453" actId="20577"/>
          <ac:spMkLst>
            <pc:docMk/>
            <pc:sldMk cId="1733769786" sldId="271"/>
            <ac:spMk id="2" creationId="{9EB03EE6-06FA-45C6-91A0-22AED53C7200}"/>
          </ac:spMkLst>
        </pc:spChg>
        <pc:spChg chg="mod">
          <ac:chgData name="monika Kadlecová" userId="bffecc11021be3a3" providerId="LiveId" clId="{5E299728-D992-421C-AF9F-DB65CB7DBE1F}" dt="2022-04-24T16:20:20.734" v="6835" actId="20577"/>
          <ac:spMkLst>
            <pc:docMk/>
            <pc:sldMk cId="1733769786" sldId="271"/>
            <ac:spMk id="3" creationId="{815B4B7C-35AA-415C-8185-24DD61A1ECC8}"/>
          </ac:spMkLst>
        </pc:spChg>
      </pc:sldChg>
      <pc:sldChg chg="modSp new mod">
        <pc:chgData name="monika Kadlecová" userId="bffecc11021be3a3" providerId="LiveId" clId="{5E299728-D992-421C-AF9F-DB65CB7DBE1F}" dt="2022-04-24T16:49:49.801" v="8555" actId="6549"/>
        <pc:sldMkLst>
          <pc:docMk/>
          <pc:sldMk cId="49321985" sldId="272"/>
        </pc:sldMkLst>
        <pc:spChg chg="mod">
          <ac:chgData name="monika Kadlecová" userId="bffecc11021be3a3" providerId="LiveId" clId="{5E299728-D992-421C-AF9F-DB65CB7DBE1F}" dt="2022-04-24T16:21:32.782" v="6857" actId="20577"/>
          <ac:spMkLst>
            <pc:docMk/>
            <pc:sldMk cId="49321985" sldId="272"/>
            <ac:spMk id="2" creationId="{7E37B683-FDE7-4E75-B2B5-91D9C76B2B67}"/>
          </ac:spMkLst>
        </pc:spChg>
        <pc:spChg chg="mod">
          <ac:chgData name="monika Kadlecová" userId="bffecc11021be3a3" providerId="LiveId" clId="{5E299728-D992-421C-AF9F-DB65CB7DBE1F}" dt="2022-04-24T16:49:49.801" v="8555" actId="6549"/>
          <ac:spMkLst>
            <pc:docMk/>
            <pc:sldMk cId="49321985" sldId="272"/>
            <ac:spMk id="3" creationId="{4B7E50C7-789E-4024-9476-998AB38E4542}"/>
          </ac:spMkLst>
        </pc:spChg>
      </pc:sldChg>
      <pc:sldChg chg="modSp new mod">
        <pc:chgData name="monika Kadlecová" userId="bffecc11021be3a3" providerId="LiveId" clId="{5E299728-D992-421C-AF9F-DB65CB7DBE1F}" dt="2022-04-24T16:51:34.045" v="8706" actId="20577"/>
        <pc:sldMkLst>
          <pc:docMk/>
          <pc:sldMk cId="912209002" sldId="273"/>
        </pc:sldMkLst>
        <pc:spChg chg="mod">
          <ac:chgData name="monika Kadlecová" userId="bffecc11021be3a3" providerId="LiveId" clId="{5E299728-D992-421C-AF9F-DB65CB7DBE1F}" dt="2022-04-24T16:33:34.293" v="7533" actId="20577"/>
          <ac:spMkLst>
            <pc:docMk/>
            <pc:sldMk cId="912209002" sldId="273"/>
            <ac:spMk id="2" creationId="{4D6875C6-AA91-40F8-A845-605844DEC559}"/>
          </ac:spMkLst>
        </pc:spChg>
        <pc:spChg chg="mod">
          <ac:chgData name="monika Kadlecová" userId="bffecc11021be3a3" providerId="LiveId" clId="{5E299728-D992-421C-AF9F-DB65CB7DBE1F}" dt="2022-04-24T16:51:34.045" v="8706" actId="20577"/>
          <ac:spMkLst>
            <pc:docMk/>
            <pc:sldMk cId="912209002" sldId="273"/>
            <ac:spMk id="3" creationId="{FDD59ED0-8A9C-4F30-91BE-9201DDF17AAE}"/>
          </ac:spMkLst>
        </pc:spChg>
      </pc:sldChg>
      <pc:sldChg chg="modSp new mod">
        <pc:chgData name="monika Kadlecová" userId="bffecc11021be3a3" providerId="LiveId" clId="{5E299728-D992-421C-AF9F-DB65CB7DBE1F}" dt="2022-04-24T16:58:18.425" v="9330" actId="20577"/>
        <pc:sldMkLst>
          <pc:docMk/>
          <pc:sldMk cId="2308224619" sldId="274"/>
        </pc:sldMkLst>
        <pc:spChg chg="mod">
          <ac:chgData name="monika Kadlecová" userId="bffecc11021be3a3" providerId="LiveId" clId="{5E299728-D992-421C-AF9F-DB65CB7DBE1F}" dt="2022-04-24T16:52:29.743" v="8766" actId="20577"/>
          <ac:spMkLst>
            <pc:docMk/>
            <pc:sldMk cId="2308224619" sldId="274"/>
            <ac:spMk id="2" creationId="{DD4E3765-3A01-4D32-BAA1-16E0FFCD5622}"/>
          </ac:spMkLst>
        </pc:spChg>
        <pc:spChg chg="mod">
          <ac:chgData name="monika Kadlecová" userId="bffecc11021be3a3" providerId="LiveId" clId="{5E299728-D992-421C-AF9F-DB65CB7DBE1F}" dt="2022-04-24T16:58:18.425" v="9330" actId="20577"/>
          <ac:spMkLst>
            <pc:docMk/>
            <pc:sldMk cId="2308224619" sldId="274"/>
            <ac:spMk id="3" creationId="{26FD3327-BDBD-4C25-B7FA-F25104B9033A}"/>
          </ac:spMkLst>
        </pc:spChg>
      </pc:sldChg>
      <pc:sldChg chg="modSp new mod">
        <pc:chgData name="monika Kadlecová" userId="bffecc11021be3a3" providerId="LiveId" clId="{5E299728-D992-421C-AF9F-DB65CB7DBE1F}" dt="2022-04-24T17:17:02.241" v="10827" actId="20577"/>
        <pc:sldMkLst>
          <pc:docMk/>
          <pc:sldMk cId="1036711956" sldId="275"/>
        </pc:sldMkLst>
        <pc:spChg chg="mod">
          <ac:chgData name="monika Kadlecová" userId="bffecc11021be3a3" providerId="LiveId" clId="{5E299728-D992-421C-AF9F-DB65CB7DBE1F}" dt="2022-04-24T16:58:40.132" v="9343" actId="20577"/>
          <ac:spMkLst>
            <pc:docMk/>
            <pc:sldMk cId="1036711956" sldId="275"/>
            <ac:spMk id="2" creationId="{172EB6B4-C85A-4D32-8ECE-18B8A8081EFD}"/>
          </ac:spMkLst>
        </pc:spChg>
        <pc:spChg chg="mod">
          <ac:chgData name="monika Kadlecová" userId="bffecc11021be3a3" providerId="LiveId" clId="{5E299728-D992-421C-AF9F-DB65CB7DBE1F}" dt="2022-04-24T17:17:02.241" v="10827" actId="20577"/>
          <ac:spMkLst>
            <pc:docMk/>
            <pc:sldMk cId="1036711956" sldId="275"/>
            <ac:spMk id="3" creationId="{0D181CF7-5075-4D22-8055-70708BC8A03D}"/>
          </ac:spMkLst>
        </pc:spChg>
      </pc:sldChg>
      <pc:sldChg chg="modSp new mod">
        <pc:chgData name="monika Kadlecová" userId="bffecc11021be3a3" providerId="LiveId" clId="{5E299728-D992-421C-AF9F-DB65CB7DBE1F}" dt="2022-04-24T17:08:26.606" v="10122" actId="20577"/>
        <pc:sldMkLst>
          <pc:docMk/>
          <pc:sldMk cId="3970787173" sldId="276"/>
        </pc:sldMkLst>
        <pc:spChg chg="mod">
          <ac:chgData name="monika Kadlecová" userId="bffecc11021be3a3" providerId="LiveId" clId="{5E299728-D992-421C-AF9F-DB65CB7DBE1F}" dt="2022-04-24T17:02:02.725" v="9578" actId="20577"/>
          <ac:spMkLst>
            <pc:docMk/>
            <pc:sldMk cId="3970787173" sldId="276"/>
            <ac:spMk id="2" creationId="{0349B6C3-1796-4248-AF89-4AC8B84BCF56}"/>
          </ac:spMkLst>
        </pc:spChg>
        <pc:spChg chg="mod">
          <ac:chgData name="monika Kadlecová" userId="bffecc11021be3a3" providerId="LiveId" clId="{5E299728-D992-421C-AF9F-DB65CB7DBE1F}" dt="2022-04-24T17:08:26.606" v="10122" actId="20577"/>
          <ac:spMkLst>
            <pc:docMk/>
            <pc:sldMk cId="3970787173" sldId="276"/>
            <ac:spMk id="3" creationId="{71F1D12F-EB8A-4C29-A6AF-C84E9F632758}"/>
          </ac:spMkLst>
        </pc:spChg>
      </pc:sldChg>
      <pc:sldChg chg="modSp new mod">
        <pc:chgData name="monika Kadlecová" userId="bffecc11021be3a3" providerId="LiveId" clId="{5E299728-D992-421C-AF9F-DB65CB7DBE1F}" dt="2022-04-24T17:12:51.533" v="10483" actId="20577"/>
        <pc:sldMkLst>
          <pc:docMk/>
          <pc:sldMk cId="2369851717" sldId="277"/>
        </pc:sldMkLst>
        <pc:spChg chg="mod">
          <ac:chgData name="monika Kadlecová" userId="bffecc11021be3a3" providerId="LiveId" clId="{5E299728-D992-421C-AF9F-DB65CB7DBE1F}" dt="2022-04-24T17:09:00.130" v="10142" actId="20577"/>
          <ac:spMkLst>
            <pc:docMk/>
            <pc:sldMk cId="2369851717" sldId="277"/>
            <ac:spMk id="2" creationId="{D848CD52-C6B1-45C3-A813-7FC72E2D48D4}"/>
          </ac:spMkLst>
        </pc:spChg>
        <pc:spChg chg="mod">
          <ac:chgData name="monika Kadlecová" userId="bffecc11021be3a3" providerId="LiveId" clId="{5E299728-D992-421C-AF9F-DB65CB7DBE1F}" dt="2022-04-24T17:12:51.533" v="10483" actId="20577"/>
          <ac:spMkLst>
            <pc:docMk/>
            <pc:sldMk cId="2369851717" sldId="277"/>
            <ac:spMk id="3" creationId="{09F1D6CA-0EC4-4A15-91AD-81D0ACE2F0D6}"/>
          </ac:spMkLst>
        </pc:spChg>
      </pc:sldChg>
      <pc:sldChg chg="modSp new mod">
        <pc:chgData name="monika Kadlecová" userId="bffecc11021be3a3" providerId="LiveId" clId="{5E299728-D992-421C-AF9F-DB65CB7DBE1F}" dt="2022-04-24T17:19:34.144" v="11106" actId="20577"/>
        <pc:sldMkLst>
          <pc:docMk/>
          <pc:sldMk cId="881360670" sldId="278"/>
        </pc:sldMkLst>
        <pc:spChg chg="mod">
          <ac:chgData name="monika Kadlecová" userId="bffecc11021be3a3" providerId="LiveId" clId="{5E299728-D992-421C-AF9F-DB65CB7DBE1F}" dt="2022-04-24T17:17:40.237" v="10866" actId="27636"/>
          <ac:spMkLst>
            <pc:docMk/>
            <pc:sldMk cId="881360670" sldId="278"/>
            <ac:spMk id="2" creationId="{664A16E1-FEA7-4926-ADAB-25E87D89F29C}"/>
          </ac:spMkLst>
        </pc:spChg>
        <pc:spChg chg="mod">
          <ac:chgData name="monika Kadlecová" userId="bffecc11021be3a3" providerId="LiveId" clId="{5E299728-D992-421C-AF9F-DB65CB7DBE1F}" dt="2022-04-24T17:19:34.144" v="11106" actId="20577"/>
          <ac:spMkLst>
            <pc:docMk/>
            <pc:sldMk cId="881360670" sldId="278"/>
            <ac:spMk id="3" creationId="{A6AE24E4-0C3F-48FC-B5E5-FE4F4358F7C3}"/>
          </ac:spMkLst>
        </pc:spChg>
      </pc:sldChg>
      <pc:sldChg chg="modSp new mod">
        <pc:chgData name="monika Kadlecová" userId="bffecc11021be3a3" providerId="LiveId" clId="{5E299728-D992-421C-AF9F-DB65CB7DBE1F}" dt="2022-04-24T17:21:44.741" v="11323" actId="20577"/>
        <pc:sldMkLst>
          <pc:docMk/>
          <pc:sldMk cId="2886541817" sldId="279"/>
        </pc:sldMkLst>
        <pc:spChg chg="mod">
          <ac:chgData name="monika Kadlecová" userId="bffecc11021be3a3" providerId="LiveId" clId="{5E299728-D992-421C-AF9F-DB65CB7DBE1F}" dt="2022-04-24T17:20:00.936" v="11164" actId="20577"/>
          <ac:spMkLst>
            <pc:docMk/>
            <pc:sldMk cId="2886541817" sldId="279"/>
            <ac:spMk id="2" creationId="{B9C2232F-0A41-4F1D-914F-E2859A1A5D21}"/>
          </ac:spMkLst>
        </pc:spChg>
        <pc:spChg chg="mod">
          <ac:chgData name="monika Kadlecová" userId="bffecc11021be3a3" providerId="LiveId" clId="{5E299728-D992-421C-AF9F-DB65CB7DBE1F}" dt="2022-04-24T17:21:44.741" v="11323" actId="20577"/>
          <ac:spMkLst>
            <pc:docMk/>
            <pc:sldMk cId="2886541817" sldId="279"/>
            <ac:spMk id="3" creationId="{7D8500F8-B79F-45DC-99C0-29D52490EEA1}"/>
          </ac:spMkLst>
        </pc:spChg>
      </pc:sldChg>
      <pc:sldChg chg="modSp new mod">
        <pc:chgData name="monika Kadlecová" userId="bffecc11021be3a3" providerId="LiveId" clId="{5E299728-D992-421C-AF9F-DB65CB7DBE1F}" dt="2022-04-24T17:24:39.864" v="11492" actId="20577"/>
        <pc:sldMkLst>
          <pc:docMk/>
          <pc:sldMk cId="2698921691" sldId="280"/>
        </pc:sldMkLst>
        <pc:spChg chg="mod">
          <ac:chgData name="monika Kadlecová" userId="bffecc11021be3a3" providerId="LiveId" clId="{5E299728-D992-421C-AF9F-DB65CB7DBE1F}" dt="2022-04-24T17:23:06.443" v="11415" actId="27636"/>
          <ac:spMkLst>
            <pc:docMk/>
            <pc:sldMk cId="2698921691" sldId="280"/>
            <ac:spMk id="2" creationId="{94D90DB9-8316-40C2-A9B3-CD5C84E53D7A}"/>
          </ac:spMkLst>
        </pc:spChg>
        <pc:spChg chg="mod">
          <ac:chgData name="monika Kadlecová" userId="bffecc11021be3a3" providerId="LiveId" clId="{5E299728-D992-421C-AF9F-DB65CB7DBE1F}" dt="2022-04-24T17:24:39.864" v="11492" actId="20577"/>
          <ac:spMkLst>
            <pc:docMk/>
            <pc:sldMk cId="2698921691" sldId="280"/>
            <ac:spMk id="3" creationId="{ABEDA2A8-3C02-4CC0-9DF3-07D013B40646}"/>
          </ac:spMkLst>
        </pc:spChg>
      </pc:sldChg>
      <pc:sldChg chg="modSp new mod">
        <pc:chgData name="monika Kadlecová" userId="bffecc11021be3a3" providerId="LiveId" clId="{5E299728-D992-421C-AF9F-DB65CB7DBE1F}" dt="2022-04-24T17:30:47.134" v="11957" actId="20577"/>
        <pc:sldMkLst>
          <pc:docMk/>
          <pc:sldMk cId="3391809333" sldId="281"/>
        </pc:sldMkLst>
        <pc:spChg chg="mod">
          <ac:chgData name="monika Kadlecová" userId="bffecc11021be3a3" providerId="LiveId" clId="{5E299728-D992-421C-AF9F-DB65CB7DBE1F}" dt="2022-04-24T17:25:11.974" v="11527" actId="20577"/>
          <ac:spMkLst>
            <pc:docMk/>
            <pc:sldMk cId="3391809333" sldId="281"/>
            <ac:spMk id="2" creationId="{7C50A5DA-6D0E-480E-A599-E6811EEF71BB}"/>
          </ac:spMkLst>
        </pc:spChg>
        <pc:spChg chg="mod">
          <ac:chgData name="monika Kadlecová" userId="bffecc11021be3a3" providerId="LiveId" clId="{5E299728-D992-421C-AF9F-DB65CB7DBE1F}" dt="2022-04-24T17:30:47.134" v="11957" actId="20577"/>
          <ac:spMkLst>
            <pc:docMk/>
            <pc:sldMk cId="3391809333" sldId="281"/>
            <ac:spMk id="3" creationId="{30D18F94-3D5D-4AC1-BB62-7AD713D1650D}"/>
          </ac:spMkLst>
        </pc:spChg>
      </pc:sldChg>
      <pc:sldChg chg="modSp new mod">
        <pc:chgData name="monika Kadlecová" userId="bffecc11021be3a3" providerId="LiveId" clId="{5E299728-D992-421C-AF9F-DB65CB7DBE1F}" dt="2022-04-24T17:35:27.153" v="12596" actId="20577"/>
        <pc:sldMkLst>
          <pc:docMk/>
          <pc:sldMk cId="992170771" sldId="282"/>
        </pc:sldMkLst>
        <pc:spChg chg="mod">
          <ac:chgData name="monika Kadlecová" userId="bffecc11021be3a3" providerId="LiveId" clId="{5E299728-D992-421C-AF9F-DB65CB7DBE1F}" dt="2022-04-24T17:31:50.972" v="11977" actId="20577"/>
          <ac:spMkLst>
            <pc:docMk/>
            <pc:sldMk cId="992170771" sldId="282"/>
            <ac:spMk id="2" creationId="{C102ADE9-99A2-47E3-B192-316DB66B568D}"/>
          </ac:spMkLst>
        </pc:spChg>
        <pc:spChg chg="mod">
          <ac:chgData name="monika Kadlecová" userId="bffecc11021be3a3" providerId="LiveId" clId="{5E299728-D992-421C-AF9F-DB65CB7DBE1F}" dt="2022-04-24T17:35:27.153" v="12596" actId="20577"/>
          <ac:spMkLst>
            <pc:docMk/>
            <pc:sldMk cId="992170771" sldId="282"/>
            <ac:spMk id="3" creationId="{0E2DBD8D-B285-483C-A5D4-7C8B122254E2}"/>
          </ac:spMkLst>
        </pc:spChg>
      </pc:sldChg>
      <pc:sldChg chg="modSp new mod">
        <pc:chgData name="monika Kadlecová" userId="bffecc11021be3a3" providerId="LiveId" clId="{5E299728-D992-421C-AF9F-DB65CB7DBE1F}" dt="2022-04-24T17:41:21.691" v="13125" actId="20577"/>
        <pc:sldMkLst>
          <pc:docMk/>
          <pc:sldMk cId="3761038907" sldId="283"/>
        </pc:sldMkLst>
        <pc:spChg chg="mod">
          <ac:chgData name="monika Kadlecová" userId="bffecc11021be3a3" providerId="LiveId" clId="{5E299728-D992-421C-AF9F-DB65CB7DBE1F}" dt="2022-04-24T17:36:06.883" v="12620" actId="20577"/>
          <ac:spMkLst>
            <pc:docMk/>
            <pc:sldMk cId="3761038907" sldId="283"/>
            <ac:spMk id="2" creationId="{D9959C55-9E99-4220-B3C4-0B4A7CD3F9F8}"/>
          </ac:spMkLst>
        </pc:spChg>
        <pc:spChg chg="mod">
          <ac:chgData name="monika Kadlecová" userId="bffecc11021be3a3" providerId="LiveId" clId="{5E299728-D992-421C-AF9F-DB65CB7DBE1F}" dt="2022-04-24T17:41:21.691" v="13125" actId="20577"/>
          <ac:spMkLst>
            <pc:docMk/>
            <pc:sldMk cId="3761038907" sldId="283"/>
            <ac:spMk id="3" creationId="{8DA260E8-DA13-4F87-82B3-EF410EA2BB7F}"/>
          </ac:spMkLst>
        </pc:spChg>
      </pc:sldChg>
      <pc:sldChg chg="modSp new mod">
        <pc:chgData name="monika Kadlecová" userId="bffecc11021be3a3" providerId="LiveId" clId="{5E299728-D992-421C-AF9F-DB65CB7DBE1F}" dt="2022-04-24T17:49:34.368" v="14086" actId="20577"/>
        <pc:sldMkLst>
          <pc:docMk/>
          <pc:sldMk cId="62519330" sldId="284"/>
        </pc:sldMkLst>
        <pc:spChg chg="mod">
          <ac:chgData name="monika Kadlecová" userId="bffecc11021be3a3" providerId="LiveId" clId="{5E299728-D992-421C-AF9F-DB65CB7DBE1F}" dt="2022-04-24T17:42:48.508" v="13171" actId="27636"/>
          <ac:spMkLst>
            <pc:docMk/>
            <pc:sldMk cId="62519330" sldId="284"/>
            <ac:spMk id="2" creationId="{1DFCF7C4-D16C-4BEF-B17D-0756CD27541A}"/>
          </ac:spMkLst>
        </pc:spChg>
        <pc:spChg chg="mod">
          <ac:chgData name="monika Kadlecová" userId="bffecc11021be3a3" providerId="LiveId" clId="{5E299728-D992-421C-AF9F-DB65CB7DBE1F}" dt="2022-04-24T17:49:34.368" v="14086" actId="20577"/>
          <ac:spMkLst>
            <pc:docMk/>
            <pc:sldMk cId="62519330" sldId="284"/>
            <ac:spMk id="3" creationId="{EFB1525D-6995-4D0A-9865-E97749B265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50F6EF41-A243-4534-BB27-C9AA506DBD38}" type="datetimeFigureOut">
              <a:rPr lang="cs-CZ" smtClean="0"/>
              <a:t>25.5.2022</a:t>
            </a:fld>
            <a:endParaRPr lang="cs-CZ"/>
          </a:p>
        </p:txBody>
      </p:sp>
      <p:sp>
        <p:nvSpPr>
          <p:cNvPr id="4" name="Zástupný symbol pro zápatí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20A72524-B231-4D57-AB9D-37AF71F30AB5}" type="slidenum">
              <a:rPr lang="cs-CZ" smtClean="0"/>
              <a:t>‹#›</a:t>
            </a:fld>
            <a:endParaRPr lang="cs-CZ"/>
          </a:p>
        </p:txBody>
      </p:sp>
    </p:spTree>
    <p:extLst>
      <p:ext uri="{BB962C8B-B14F-4D97-AF65-F5344CB8AC3E}">
        <p14:creationId xmlns:p14="http://schemas.microsoft.com/office/powerpoint/2010/main" val="346298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A80359D2-B1C6-4DB9-969B-58044C2D2175}" type="datetimeFigureOut">
              <a:rPr lang="cs-CZ" smtClean="0"/>
              <a:t>25.5.2022</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D3326CDF-36B8-4582-B203-C6A623A6F408}" type="slidenum">
              <a:rPr lang="cs-CZ" smtClean="0"/>
              <a:t>‹#›</a:t>
            </a:fld>
            <a:endParaRPr lang="cs-CZ"/>
          </a:p>
        </p:txBody>
      </p:sp>
    </p:spTree>
    <p:extLst>
      <p:ext uri="{BB962C8B-B14F-4D97-AF65-F5344CB8AC3E}">
        <p14:creationId xmlns:p14="http://schemas.microsoft.com/office/powerpoint/2010/main" val="171134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dirty="0"/>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D50E80C-EEDB-4BD1-9C10-F05607A2E26F}" type="datetime1">
              <a:rPr lang="cs-CZ" smtClean="0"/>
              <a:t>25.5.2022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40374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3B68CEE-29AA-4C35-AB5B-8B5C0A00B5BB}" type="datetime1">
              <a:rPr lang="cs-CZ" smtClean="0"/>
              <a:t>25.5.2022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14765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7FB3FA0-920C-4533-81D1-3C5C33380214}" type="datetime1">
              <a:rPr lang="cs-CZ" smtClean="0"/>
              <a:t>25.5.2022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77043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159A1BC-DBC9-4F2E-8792-C6BC71BBBDDA}" type="datetime1">
              <a:rPr lang="cs-CZ" smtClean="0"/>
              <a:t>25.5.2022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04698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C963C09-7096-42EA-832C-C748BECEDE81}" type="datetime1">
              <a:rPr lang="cs-CZ" smtClean="0"/>
              <a:t>25.5.2022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19623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0337BA8-E624-43D3-A266-B08AA587DD18}" type="datetime1">
              <a:rPr lang="cs-CZ" smtClean="0"/>
              <a:t>25.5.2022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130753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7CF0051-D530-4A6E-AE58-43AF5E68649C}" type="datetime1">
              <a:rPr lang="cs-CZ" smtClean="0"/>
              <a:t>25.5.2022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189684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1236037-D418-4261-8595-F35022870B88}" type="datetime1">
              <a:rPr lang="cs-CZ" smtClean="0"/>
              <a:t>25.5.2022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53124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2E901F1-B742-4750-B57F-9924C89C0590}" type="datetime1">
              <a:rPr lang="cs-CZ" smtClean="0"/>
              <a:t>25.5.2022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345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A7FFBE0-8DE0-47CD-8CEE-D11E617FFDB6}" type="datetime1">
              <a:rPr lang="cs-CZ" smtClean="0"/>
              <a:t>25.5.2022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02869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867072A-165D-4EF1-8502-5F12BBDE77F9}" type="datetime1">
              <a:rPr lang="cs-CZ" smtClean="0"/>
              <a:t>25.5.2022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C8831E6-F2C3-469E-96E3-0E7A53085456}" type="slidenum">
              <a:rPr lang="cs-CZ" smtClean="0"/>
              <a:t>‹#›</a:t>
            </a:fld>
            <a:endParaRPr lang="cs-CZ"/>
          </a:p>
        </p:txBody>
      </p:sp>
    </p:spTree>
    <p:extLst>
      <p:ext uri="{BB962C8B-B14F-4D97-AF65-F5344CB8AC3E}">
        <p14:creationId xmlns:p14="http://schemas.microsoft.com/office/powerpoint/2010/main" val="332192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67B6A-E0CB-477C-B755-C8070F46F04D}" type="datetime1">
              <a:rPr lang="cs-CZ" smtClean="0"/>
              <a:t>25.5.2022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831E6-F2C3-469E-96E3-0E7A53085456}" type="slidenum">
              <a:rPr lang="cs-CZ" smtClean="0"/>
              <a:t>‹#›</a:t>
            </a:fld>
            <a:endParaRPr lang="cs-CZ"/>
          </a:p>
        </p:txBody>
      </p:sp>
      <p:pic>
        <p:nvPicPr>
          <p:cNvPr id="7" name="obrázek 1" descr="C:\Users\uzivatel\Documents\MAP\Logolink_OP_VVV_hor_barva_cz.jpg"/>
          <p:cNvPicPr/>
          <p:nvPr userDrawn="1"/>
        </p:nvPicPr>
        <p:blipFill>
          <a:blip r:embed="rId13"/>
          <a:srcRect/>
          <a:stretch>
            <a:fillRect/>
          </a:stretch>
        </p:blipFill>
        <p:spPr bwMode="auto">
          <a:xfrm>
            <a:off x="1619672" y="260648"/>
            <a:ext cx="5760720" cy="1278890"/>
          </a:xfrm>
          <a:prstGeom prst="rect">
            <a:avLst/>
          </a:prstGeom>
          <a:noFill/>
          <a:ln w="9525">
            <a:noFill/>
            <a:miter lim="800000"/>
            <a:headEnd/>
            <a:tailEnd/>
          </a:ln>
        </p:spPr>
      </p:pic>
    </p:spTree>
    <p:extLst>
      <p:ext uri="{BB962C8B-B14F-4D97-AF65-F5344CB8AC3E}">
        <p14:creationId xmlns:p14="http://schemas.microsoft.com/office/powerpoint/2010/main" val="21844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2313" y="2420888"/>
            <a:ext cx="7772400" cy="3348087"/>
          </a:xfrm>
        </p:spPr>
        <p:txBody>
          <a:bodyPr>
            <a:normAutofit fontScale="90000"/>
          </a:bodyPr>
          <a:lstStyle/>
          <a:p>
            <a:pPr algn="ctr"/>
            <a:r>
              <a:rPr lang="cs-CZ" dirty="0" smtClean="0"/>
              <a:t>Jednání řídícího výboru</a:t>
            </a:r>
            <a:r>
              <a:rPr lang="cs-CZ" dirty="0"/>
              <a:t/>
            </a:r>
            <a:br>
              <a:rPr lang="cs-CZ" dirty="0"/>
            </a:br>
            <a:r>
              <a:rPr lang="cs-CZ" dirty="0" smtClean="0"/>
              <a:t/>
            </a:r>
            <a:br>
              <a:rPr lang="cs-CZ" dirty="0" smtClean="0"/>
            </a:br>
            <a:r>
              <a:rPr lang="cs-CZ" dirty="0" smtClean="0"/>
              <a:t/>
            </a:r>
            <a:br>
              <a:rPr lang="cs-CZ" dirty="0" smtClean="0"/>
            </a:br>
            <a:r>
              <a:rPr lang="cs-CZ" sz="2700" b="0" dirty="0" smtClean="0"/>
              <a:t>Projekt MAP </a:t>
            </a:r>
            <a:r>
              <a:rPr lang="cs-CZ" sz="2700" b="0" dirty="0"/>
              <a:t>III v ORP </a:t>
            </a:r>
            <a:r>
              <a:rPr lang="cs-CZ" sz="2700" b="0" dirty="0" smtClean="0"/>
              <a:t>Vodňany</a:t>
            </a:r>
            <a:r>
              <a:rPr lang="cs-CZ" sz="2700" b="0" dirty="0"/>
              <a:t/>
            </a:r>
            <a:br>
              <a:rPr lang="cs-CZ" sz="2700" b="0" dirty="0"/>
            </a:br>
            <a:r>
              <a:rPr lang="cs-CZ" sz="2700" b="0" dirty="0" smtClean="0"/>
              <a:t>REG.Č.</a:t>
            </a:r>
            <a:r>
              <a:rPr lang="cs-CZ" sz="2700" b="0" cap="none" dirty="0" smtClean="0"/>
              <a:t>: </a:t>
            </a:r>
            <a:r>
              <a:rPr lang="cs-CZ" sz="2700" b="0" dirty="0" smtClean="0"/>
              <a:t>CZ.02.3.68/0.0/0.0/20_082/0022916</a:t>
            </a:r>
            <a:r>
              <a:rPr lang="cs-CZ" dirty="0"/>
              <a:t/>
            </a:r>
            <a:br>
              <a:rPr lang="cs-CZ" dirty="0"/>
            </a:br>
            <a:endParaRPr lang="cs-CZ" dirty="0"/>
          </a:p>
        </p:txBody>
      </p:sp>
      <p:sp>
        <p:nvSpPr>
          <p:cNvPr id="3" name="Podnadpis 2"/>
          <p:cNvSpPr>
            <a:spLocks noGrp="1"/>
          </p:cNvSpPr>
          <p:nvPr>
            <p:ph type="body" idx="1"/>
          </p:nvPr>
        </p:nvSpPr>
        <p:spPr>
          <a:xfrm>
            <a:off x="722313" y="1556793"/>
            <a:ext cx="7772400" cy="648071"/>
          </a:xfrm>
        </p:spPr>
        <p:txBody>
          <a:bodyPr/>
          <a:lstStyle/>
          <a:p>
            <a:r>
              <a:rPr lang="cs-CZ" dirty="0" smtClean="0"/>
              <a:t>19.5.2022</a:t>
            </a:r>
            <a:endParaRPr lang="cs-CZ" dirty="0"/>
          </a:p>
        </p:txBody>
      </p:sp>
    </p:spTree>
    <p:extLst>
      <p:ext uri="{BB962C8B-B14F-4D97-AF65-F5344CB8AC3E}">
        <p14:creationId xmlns:p14="http://schemas.microsoft.com/office/powerpoint/2010/main" val="341964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2016224"/>
          </a:xfrm>
        </p:spPr>
        <p:txBody>
          <a:bodyPr>
            <a:normAutofit/>
          </a:bodyPr>
          <a:lstStyle/>
          <a:p>
            <a:r>
              <a:rPr lang="cs-CZ" sz="3200" b="1" dirty="0" smtClean="0"/>
              <a:t/>
            </a:r>
            <a:br>
              <a:rPr lang="cs-CZ" sz="3200" b="1" dirty="0" smtClean="0"/>
            </a:br>
            <a:r>
              <a:rPr lang="cs-CZ" sz="3200" b="1" dirty="0" smtClean="0"/>
              <a:t>Revize </a:t>
            </a:r>
            <a:r>
              <a:rPr lang="cs-CZ" sz="3200" b="1" dirty="0"/>
              <a:t>analýzy stavu a potřeb, SWOT-3 </a:t>
            </a:r>
            <a:r>
              <a:rPr lang="cs-CZ" sz="3200" b="1" dirty="0" smtClean="0"/>
              <a:t>analýza, </a:t>
            </a:r>
            <a:r>
              <a:rPr lang="cs-CZ" sz="3200" b="1" dirty="0"/>
              <a:t>identifikace příčin</a:t>
            </a:r>
          </a:p>
        </p:txBody>
      </p:sp>
      <p:sp>
        <p:nvSpPr>
          <p:cNvPr id="3" name="Zástupný symbol pro obsah 2"/>
          <p:cNvSpPr>
            <a:spLocks noGrp="1"/>
          </p:cNvSpPr>
          <p:nvPr>
            <p:ph idx="1"/>
          </p:nvPr>
        </p:nvSpPr>
        <p:spPr>
          <a:xfrm>
            <a:off x="457200" y="2564904"/>
            <a:ext cx="8229600" cy="3733875"/>
          </a:xfrm>
        </p:spPr>
        <p:txBody>
          <a:bodyPr>
            <a:normAutofit fontScale="55000" lnSpcReduction="20000"/>
          </a:bodyPr>
          <a:lstStyle/>
          <a:p>
            <a:pPr marL="0" indent="0">
              <a:buNone/>
            </a:pPr>
            <a:r>
              <a:rPr lang="cs-CZ" b="1" u="sng" dirty="0"/>
              <a:t>Podklady se kterými </a:t>
            </a:r>
            <a:r>
              <a:rPr lang="cs-CZ" b="1" u="sng" dirty="0" smtClean="0"/>
              <a:t>budou pracovat PS:</a:t>
            </a:r>
            <a:endParaRPr lang="cs-CZ" b="1" u="sng" dirty="0"/>
          </a:p>
          <a:p>
            <a:r>
              <a:rPr lang="cs-CZ" dirty="0"/>
              <a:t>podklady k analytické části zpracované manažerkou </a:t>
            </a:r>
            <a:r>
              <a:rPr lang="cs-CZ" dirty="0" smtClean="0"/>
              <a:t>KA za celé ORP</a:t>
            </a:r>
            <a:endParaRPr lang="cs-CZ" dirty="0"/>
          </a:p>
          <a:p>
            <a:pPr marL="0" indent="0">
              <a:buNone/>
            </a:pPr>
            <a:r>
              <a:rPr lang="cs-CZ" dirty="0"/>
              <a:t>         </a:t>
            </a:r>
          </a:p>
          <a:p>
            <a:pPr marL="0" indent="0">
              <a:buNone/>
            </a:pPr>
            <a:r>
              <a:rPr lang="cs-CZ" b="1" dirty="0"/>
              <a:t>Na základě podkladů: </a:t>
            </a:r>
          </a:p>
          <a:p>
            <a:r>
              <a:rPr lang="cs-CZ" dirty="0"/>
              <a:t>PS identifikují problémy a hlavně </a:t>
            </a:r>
            <a:r>
              <a:rPr lang="cs-CZ" b="1" dirty="0"/>
              <a:t>příčiny</a:t>
            </a:r>
            <a:r>
              <a:rPr lang="cs-CZ" dirty="0"/>
              <a:t> těchto problémů – hlavní důvody, které problém zapříčinily  </a:t>
            </a:r>
            <a:r>
              <a:rPr lang="cs-CZ" dirty="0" smtClean="0"/>
              <a:t>za celé ORP a obec Čepřovice</a:t>
            </a:r>
            <a:endParaRPr lang="cs-CZ" dirty="0"/>
          </a:p>
          <a:p>
            <a:pPr marL="0" indent="0">
              <a:buNone/>
            </a:pPr>
            <a:r>
              <a:rPr lang="cs-CZ" b="1" dirty="0"/>
              <a:t>Výstup PS: zodpovídá Vedoucí PS</a:t>
            </a:r>
          </a:p>
          <a:p>
            <a:r>
              <a:rPr lang="cs-CZ" dirty="0"/>
              <a:t>revize analýzy stavu a potřeb aktérů ve vzdělávání </a:t>
            </a:r>
          </a:p>
          <a:p>
            <a:r>
              <a:rPr lang="cs-CZ" dirty="0"/>
              <a:t>revize SWOT 3 analýz</a:t>
            </a:r>
          </a:p>
          <a:p>
            <a:pPr marL="0" indent="0">
              <a:buNone/>
            </a:pPr>
            <a:r>
              <a:rPr lang="cs-CZ" dirty="0"/>
              <a:t>hlavní problémy – </a:t>
            </a:r>
            <a:r>
              <a:rPr lang="cs-CZ" b="1" dirty="0"/>
              <a:t>příčiny těchto problémů </a:t>
            </a:r>
            <a:r>
              <a:rPr lang="cs-CZ" dirty="0"/>
              <a:t>– specifikace nápravných kroků – aktualizace návrhu priorit a cílů k jednotlivým prioritám – propojení s aktivitami ve SR MAP a konkrétním akčním plánem</a:t>
            </a:r>
          </a:p>
          <a:p>
            <a:pPr marL="0" indent="0">
              <a:buNone/>
            </a:pPr>
            <a:endParaRPr lang="cs-CZ" dirty="0"/>
          </a:p>
          <a:p>
            <a:pPr marL="0" indent="0">
              <a:buNone/>
            </a:pPr>
            <a:r>
              <a:rPr lang="cs-CZ" b="1" dirty="0"/>
              <a:t>Toto vše bude realizováno při 2. setkání PS cca </a:t>
            </a:r>
            <a:r>
              <a:rPr lang="cs-CZ" b="1" dirty="0" smtClean="0"/>
              <a:t>září/říjen </a:t>
            </a:r>
            <a:r>
              <a:rPr lang="cs-CZ" b="1" dirty="0"/>
              <a:t>22</a:t>
            </a:r>
          </a:p>
        </p:txBody>
      </p:sp>
    </p:spTree>
    <p:extLst>
      <p:ext uri="{BB962C8B-B14F-4D97-AF65-F5344CB8AC3E}">
        <p14:creationId xmlns:p14="http://schemas.microsoft.com/office/powerpoint/2010/main" val="329799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218258"/>
          </a:xfrm>
        </p:spPr>
        <p:txBody>
          <a:bodyPr>
            <a:noAutofit/>
          </a:bodyPr>
          <a:lstStyle/>
          <a:p>
            <a:r>
              <a:rPr lang="cs-CZ" sz="2400" dirty="0" smtClean="0"/>
              <a:t/>
            </a:r>
            <a:br>
              <a:rPr lang="cs-CZ" sz="2400" dirty="0" smtClean="0"/>
            </a:br>
            <a:r>
              <a:rPr lang="cs-CZ" sz="2400" dirty="0"/>
              <a:t/>
            </a:r>
            <a:br>
              <a:rPr lang="cs-CZ" sz="2400" dirty="0"/>
            </a:br>
            <a:r>
              <a:rPr lang="cs-CZ" sz="2400" dirty="0" smtClean="0"/>
              <a:t/>
            </a:r>
            <a:br>
              <a:rPr lang="cs-CZ" sz="2400" dirty="0" smtClean="0"/>
            </a:br>
            <a:r>
              <a:rPr lang="cs-CZ" sz="3200" b="1" dirty="0" smtClean="0"/>
              <a:t>Aktualizace </a:t>
            </a:r>
            <a:r>
              <a:rPr lang="cs-CZ" sz="3200" b="1" dirty="0"/>
              <a:t>hlavních problémů k řešení, popis jejich příčin a návrh řešení</a:t>
            </a:r>
          </a:p>
        </p:txBody>
      </p:sp>
      <p:sp>
        <p:nvSpPr>
          <p:cNvPr id="3" name="Zástupný symbol pro obsah 2"/>
          <p:cNvSpPr>
            <a:spLocks noGrp="1"/>
          </p:cNvSpPr>
          <p:nvPr>
            <p:ph idx="1"/>
          </p:nvPr>
        </p:nvSpPr>
        <p:spPr>
          <a:xfrm>
            <a:off x="457200" y="2636912"/>
            <a:ext cx="8229600" cy="3489251"/>
          </a:xfrm>
        </p:spPr>
        <p:txBody>
          <a:bodyPr>
            <a:normAutofit fontScale="62500" lnSpcReduction="20000"/>
          </a:bodyPr>
          <a:lstStyle/>
          <a:p>
            <a:pPr marL="0" indent="0">
              <a:buNone/>
            </a:pPr>
            <a:r>
              <a:rPr lang="cs-CZ" dirty="0"/>
              <a:t>PS využijí podklady, revidované SWOT-3 analýzy a informace o potřebách investic ve školách</a:t>
            </a:r>
          </a:p>
          <a:p>
            <a:pPr marL="0" indent="0">
              <a:buNone/>
            </a:pPr>
            <a:r>
              <a:rPr lang="cs-CZ" dirty="0"/>
              <a:t>Výstupy:</a:t>
            </a:r>
          </a:p>
          <a:p>
            <a:r>
              <a:rPr lang="cs-CZ" dirty="0"/>
              <a:t>Aktualizace hlavních problémů k řešení v období do roku 2025 – základ pro aktualizaci priorit ve SR</a:t>
            </a:r>
          </a:p>
          <a:p>
            <a:r>
              <a:rPr lang="cs-CZ" dirty="0"/>
              <a:t>Popis příčin vybraných problémů – návrh řešení zacílené na podstatu problému</a:t>
            </a:r>
          </a:p>
          <a:p>
            <a:r>
              <a:rPr lang="cs-CZ" dirty="0"/>
              <a:t>Pokud řešení příčiny daného problému není možné řešit nápravnými kroky v rámci území – tj. příčina problému je způsobena faktory mimo území – PS tuto skutečnost u dané příčiny problému uvede a zdůvodní a už ji dále nerozpracovává </a:t>
            </a:r>
          </a:p>
          <a:p>
            <a:pPr marL="0" indent="0">
              <a:buNone/>
            </a:pPr>
            <a:r>
              <a:rPr lang="cs-CZ" b="1" u="sng" dirty="0"/>
              <a:t>3. setkání PS   </a:t>
            </a:r>
            <a:r>
              <a:rPr lang="cs-CZ" b="1" u="sng" dirty="0" smtClean="0"/>
              <a:t>listopad/prosinec </a:t>
            </a:r>
            <a:r>
              <a:rPr lang="cs-CZ" b="1" u="sng" dirty="0"/>
              <a:t>2022</a:t>
            </a:r>
          </a:p>
          <a:p>
            <a:pPr marL="0" indent="0">
              <a:buNone/>
            </a:pPr>
            <a:endParaRPr lang="cs-CZ" b="1" u="sng" dirty="0"/>
          </a:p>
          <a:p>
            <a:endParaRPr lang="cs-CZ" dirty="0"/>
          </a:p>
        </p:txBody>
      </p:sp>
    </p:spTree>
    <p:extLst>
      <p:ext uri="{BB962C8B-B14F-4D97-AF65-F5344CB8AC3E}">
        <p14:creationId xmlns:p14="http://schemas.microsoft.com/office/powerpoint/2010/main" val="103644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t/>
            </a:r>
            <a:br>
              <a:rPr lang="cs-CZ" sz="3600" dirty="0" smtClean="0"/>
            </a:br>
            <a:r>
              <a:rPr lang="cs-CZ" sz="3600" dirty="0"/>
              <a:t/>
            </a:r>
            <a:br>
              <a:rPr lang="cs-CZ" sz="3600" dirty="0"/>
            </a:br>
            <a:r>
              <a:rPr lang="cs-CZ" sz="3600" dirty="0" smtClean="0"/>
              <a:t/>
            </a:r>
            <a:br>
              <a:rPr lang="cs-CZ" sz="3600" dirty="0" smtClean="0"/>
            </a:br>
            <a:r>
              <a:rPr lang="cs-CZ" sz="3600" dirty="0" smtClean="0"/>
              <a:t/>
            </a:r>
            <a:br>
              <a:rPr lang="cs-CZ" sz="3600" dirty="0" smtClean="0"/>
            </a:br>
            <a:r>
              <a:rPr lang="cs-CZ" b="1" dirty="0" smtClean="0"/>
              <a:t>B </a:t>
            </a:r>
            <a:r>
              <a:rPr lang="cs-CZ" b="1" dirty="0"/>
              <a:t>Aktualizace strategické části</a:t>
            </a:r>
          </a:p>
        </p:txBody>
      </p:sp>
      <p:sp>
        <p:nvSpPr>
          <p:cNvPr id="3" name="Zástupný symbol pro obsah 2"/>
          <p:cNvSpPr>
            <a:spLocks noGrp="1"/>
          </p:cNvSpPr>
          <p:nvPr>
            <p:ph idx="1"/>
          </p:nvPr>
        </p:nvSpPr>
        <p:spPr>
          <a:xfrm>
            <a:off x="457200" y="2492896"/>
            <a:ext cx="8229600" cy="3633267"/>
          </a:xfrm>
        </p:spPr>
        <p:txBody>
          <a:bodyPr>
            <a:normAutofit fontScale="70000" lnSpcReduction="20000"/>
          </a:bodyPr>
          <a:lstStyle/>
          <a:p>
            <a:pPr marL="0" indent="0">
              <a:buNone/>
            </a:pPr>
            <a:r>
              <a:rPr lang="cs-CZ" dirty="0"/>
              <a:t>B1. aktualizace vize do roku 2025</a:t>
            </a:r>
          </a:p>
          <a:p>
            <a:pPr marL="0" indent="0">
              <a:buNone/>
            </a:pPr>
            <a:r>
              <a:rPr lang="cs-CZ" dirty="0"/>
              <a:t>B.2 Projednání aktualizovaného návrhu </a:t>
            </a:r>
            <a:r>
              <a:rPr lang="cs-CZ" dirty="0" smtClean="0"/>
              <a:t>priorit jednotlivými PS</a:t>
            </a:r>
            <a:endParaRPr lang="cs-CZ" dirty="0"/>
          </a:p>
          <a:p>
            <a:pPr marL="0" indent="0">
              <a:buNone/>
            </a:pPr>
            <a:r>
              <a:rPr lang="cs-CZ" dirty="0"/>
              <a:t>B.3 informování o výstupu jednání </a:t>
            </a:r>
            <a:r>
              <a:rPr lang="cs-CZ" dirty="0" smtClean="0"/>
              <a:t>PS školy v území a širokou veřejnost </a:t>
            </a:r>
            <a:r>
              <a:rPr lang="cs-CZ" dirty="0"/>
              <a:t>– realizace konzultačního procesu</a:t>
            </a:r>
          </a:p>
          <a:p>
            <a:pPr marL="0" indent="0">
              <a:buNone/>
            </a:pPr>
            <a:r>
              <a:rPr lang="cs-CZ" dirty="0"/>
              <a:t>B.4 Aktualizace výběru priorit a cílů do </a:t>
            </a:r>
            <a:r>
              <a:rPr lang="cs-CZ" dirty="0" smtClean="0"/>
              <a:t>SR MAP </a:t>
            </a:r>
            <a:r>
              <a:rPr lang="cs-CZ" dirty="0"/>
              <a:t>– dohoda o </a:t>
            </a:r>
            <a:r>
              <a:rPr lang="cs-CZ" dirty="0" smtClean="0"/>
              <a:t>prioritách - ŘV</a:t>
            </a:r>
            <a:endParaRPr lang="cs-CZ" dirty="0"/>
          </a:p>
          <a:p>
            <a:pPr marL="0" indent="0">
              <a:buNone/>
            </a:pPr>
            <a:r>
              <a:rPr lang="cs-CZ" dirty="0"/>
              <a:t>B.5 Stanovení nebo aktualizace cílů k jednotlivým prioritám SR MAP</a:t>
            </a:r>
          </a:p>
          <a:p>
            <a:pPr marL="0" indent="0">
              <a:buNone/>
            </a:pPr>
            <a:r>
              <a:rPr lang="cs-CZ" dirty="0"/>
              <a:t>B.6 investiční záměry</a:t>
            </a:r>
          </a:p>
          <a:p>
            <a:pPr marL="0" indent="0">
              <a:buNone/>
            </a:pPr>
            <a:r>
              <a:rPr lang="cs-CZ" dirty="0"/>
              <a:t>B.7 Schválení SR MAP</a:t>
            </a:r>
          </a:p>
          <a:p>
            <a:pPr marL="0" indent="0">
              <a:buNone/>
            </a:pPr>
            <a:r>
              <a:rPr lang="cs-CZ" dirty="0"/>
              <a:t>B.8 Zpracování návrhů neinvestičních aktivit</a:t>
            </a:r>
          </a:p>
        </p:txBody>
      </p:sp>
    </p:spTree>
    <p:extLst>
      <p:ext uri="{BB962C8B-B14F-4D97-AF65-F5344CB8AC3E}">
        <p14:creationId xmlns:p14="http://schemas.microsoft.com/office/powerpoint/2010/main" val="85358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54C9FCC-C0B7-4A60-AB12-93794CC28B90}"/>
              </a:ext>
            </a:extLst>
          </p:cNvPr>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sz="3600" b="1" dirty="0" smtClean="0"/>
              <a:t>B.1 </a:t>
            </a:r>
            <a:r>
              <a:rPr lang="cs-CZ" sz="3600" b="1" dirty="0"/>
              <a:t>Aktualizace vize do roku 2025</a:t>
            </a:r>
          </a:p>
        </p:txBody>
      </p:sp>
      <p:sp>
        <p:nvSpPr>
          <p:cNvPr id="3" name="Zástupný obsah 2">
            <a:extLst>
              <a:ext uri="{FF2B5EF4-FFF2-40B4-BE49-F238E27FC236}">
                <a16:creationId xmlns:a16="http://schemas.microsoft.com/office/drawing/2014/main" xmlns="" id="{3D923FDA-5DD8-457D-BBDF-2C4992440D5E}"/>
              </a:ext>
            </a:extLst>
          </p:cNvPr>
          <p:cNvSpPr>
            <a:spLocks noGrp="1"/>
          </p:cNvSpPr>
          <p:nvPr>
            <p:ph idx="1"/>
          </p:nvPr>
        </p:nvSpPr>
        <p:spPr>
          <a:xfrm>
            <a:off x="457200" y="2420888"/>
            <a:ext cx="8229600" cy="3705275"/>
          </a:xfrm>
        </p:spPr>
        <p:txBody>
          <a:bodyPr>
            <a:normAutofit fontScale="77500" lnSpcReduction="20000"/>
          </a:bodyPr>
          <a:lstStyle/>
          <a:p>
            <a:pPr marL="0" indent="0">
              <a:buNone/>
            </a:pPr>
            <a:r>
              <a:rPr lang="cs-CZ" dirty="0"/>
              <a:t>PS projednají výstupy z aktualizované analytické části a na základě projednání těchto výstupů mohou nastat 2 varianty:</a:t>
            </a:r>
          </a:p>
          <a:p>
            <a:r>
              <a:rPr lang="cs-CZ" dirty="0"/>
              <a:t>Všechny PS se shodnou, že vizi není potřeba aktualizovat – výstupem PS pak bude zdůvodnění tohoto rozhodnutí uvedené v zápisu každé PS</a:t>
            </a:r>
          </a:p>
          <a:p>
            <a:r>
              <a:rPr lang="cs-CZ" dirty="0"/>
              <a:t>Jedna PS se domnívá, že vizi do roku 2025 je nutné aktualizovat – návrh vize této PS, pak projednají všechny PS</a:t>
            </a:r>
          </a:p>
          <a:p>
            <a:pPr marL="0" indent="0">
              <a:buNone/>
            </a:pPr>
            <a:r>
              <a:rPr lang="cs-CZ" dirty="0"/>
              <a:t>Manažer klíčových aktivit zapracuje výstup do aktualizované vize</a:t>
            </a:r>
          </a:p>
        </p:txBody>
      </p:sp>
    </p:spTree>
    <p:extLst>
      <p:ext uri="{BB962C8B-B14F-4D97-AF65-F5344CB8AC3E}">
        <p14:creationId xmlns:p14="http://schemas.microsoft.com/office/powerpoint/2010/main" val="98358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75EBE2-8303-4EA7-8694-51F6555E8E26}"/>
              </a:ext>
            </a:extLst>
          </p:cNvPr>
          <p:cNvSpPr>
            <a:spLocks noGrp="1"/>
          </p:cNvSpPr>
          <p:nvPr>
            <p:ph type="title"/>
          </p:nvPr>
        </p:nvSpPr>
        <p:spPr>
          <a:xfrm>
            <a:off x="457200" y="274638"/>
            <a:ext cx="8229600" cy="2506290"/>
          </a:xfrm>
        </p:spPr>
        <p:txBody>
          <a:bodyPr>
            <a:noAutofit/>
          </a:bodyPr>
          <a:lstStyle/>
          <a:p>
            <a:r>
              <a:rPr lang="cs-CZ" sz="2800" dirty="0"/>
              <a:t/>
            </a:r>
            <a:br>
              <a:rPr lang="cs-CZ" sz="2800" dirty="0"/>
            </a:br>
            <a:r>
              <a:rPr lang="cs-CZ" sz="2800" dirty="0" smtClean="0"/>
              <a:t/>
            </a:r>
            <a:br>
              <a:rPr lang="cs-CZ" sz="2800" dirty="0" smtClean="0"/>
            </a:br>
            <a:r>
              <a:rPr lang="cs-CZ" sz="2800" dirty="0"/>
              <a:t/>
            </a:r>
            <a:br>
              <a:rPr lang="cs-CZ" sz="2800" dirty="0"/>
            </a:br>
            <a:r>
              <a:rPr lang="cs-CZ" sz="2800" dirty="0" smtClean="0"/>
              <a:t/>
            </a:r>
            <a:br>
              <a:rPr lang="cs-CZ" sz="2800" dirty="0" smtClean="0"/>
            </a:br>
            <a:r>
              <a:rPr lang="cs-CZ" sz="2800" dirty="0" smtClean="0"/>
              <a:t/>
            </a:r>
            <a:br>
              <a:rPr lang="cs-CZ" sz="2800" dirty="0" smtClean="0"/>
            </a:br>
            <a:r>
              <a:rPr lang="cs-CZ" sz="3200" b="1" dirty="0" smtClean="0"/>
              <a:t>B.2 </a:t>
            </a:r>
            <a:r>
              <a:rPr lang="cs-CZ" sz="3200" b="1" dirty="0"/>
              <a:t>Projednání aktualizovaného Návrhu priorit rozvoje vzdělávání v území MAP jednotlivými PS</a:t>
            </a:r>
            <a:r>
              <a:rPr lang="cs-CZ" sz="3200" dirty="0"/>
              <a:t/>
            </a:r>
            <a:br>
              <a:rPr lang="cs-CZ" sz="3200" dirty="0"/>
            </a:br>
            <a:endParaRPr lang="cs-CZ" sz="3200" dirty="0"/>
          </a:p>
        </p:txBody>
      </p:sp>
      <p:sp>
        <p:nvSpPr>
          <p:cNvPr id="3" name="Zástupný obsah 2">
            <a:extLst>
              <a:ext uri="{FF2B5EF4-FFF2-40B4-BE49-F238E27FC236}">
                <a16:creationId xmlns:a16="http://schemas.microsoft.com/office/drawing/2014/main" xmlns="" id="{A442749A-88D1-41FC-9B99-99B09BC6C8A4}"/>
              </a:ext>
            </a:extLst>
          </p:cNvPr>
          <p:cNvSpPr>
            <a:spLocks noGrp="1"/>
          </p:cNvSpPr>
          <p:nvPr>
            <p:ph idx="1"/>
          </p:nvPr>
        </p:nvSpPr>
        <p:spPr>
          <a:xfrm>
            <a:off x="457200" y="3212976"/>
            <a:ext cx="8229600" cy="2913187"/>
          </a:xfrm>
        </p:spPr>
        <p:txBody>
          <a:bodyPr>
            <a:normAutofit fontScale="62500" lnSpcReduction="20000"/>
          </a:bodyPr>
          <a:lstStyle/>
          <a:p>
            <a:pPr marL="0" indent="0">
              <a:buNone/>
            </a:pPr>
            <a:r>
              <a:rPr lang="cs-CZ" dirty="0" smtClean="0"/>
              <a:t>RT </a:t>
            </a:r>
            <a:r>
              <a:rPr lang="cs-CZ" dirty="0"/>
              <a:t>MAP zpracuje na základě všech podkladů a výstupů z PS Návrh priorit rozvoje vzdělávání v území MAP vč. </a:t>
            </a:r>
            <a:r>
              <a:rPr lang="cs-CZ" dirty="0" smtClean="0"/>
              <a:t>popisu </a:t>
            </a:r>
            <a:r>
              <a:rPr lang="cs-CZ" dirty="0"/>
              <a:t>vazeb na existující strategie</a:t>
            </a:r>
          </a:p>
          <a:p>
            <a:pPr marL="0" indent="0">
              <a:buNone/>
            </a:pPr>
            <a:r>
              <a:rPr lang="cs-CZ" dirty="0"/>
              <a:t>Návrh předloží k úpravě či doplnění PS a na základě projednání těchto výstupů mohou nastat 2 varianty</a:t>
            </a:r>
          </a:p>
          <a:p>
            <a:r>
              <a:rPr lang="cs-CZ" dirty="0"/>
              <a:t>Všechny PS se shodnou, že SR MAP není potřeba aktualizovat – výstupem PS pak bude zdůvodnění tohoto rozhodnutí uvedené v zápisu každé PS</a:t>
            </a:r>
          </a:p>
          <a:p>
            <a:r>
              <a:rPr lang="cs-CZ" dirty="0"/>
              <a:t>Jedna PS se domnívá, že SR MAP do roku 2025 je nutné aktualizovat – návrh této PS, pak projednají všechny PS a RT musí návrh na změnu či aktualizaci priorit ve SR MAP zapracovat </a:t>
            </a:r>
          </a:p>
          <a:p>
            <a:endParaRPr lang="cs-CZ" dirty="0"/>
          </a:p>
          <a:p>
            <a:endParaRPr lang="cs-CZ" dirty="0"/>
          </a:p>
        </p:txBody>
      </p:sp>
    </p:spTree>
    <p:extLst>
      <p:ext uri="{BB962C8B-B14F-4D97-AF65-F5344CB8AC3E}">
        <p14:creationId xmlns:p14="http://schemas.microsoft.com/office/powerpoint/2010/main" val="151267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401FBDA-839D-4555-8616-E27DD655BBED}"/>
              </a:ext>
            </a:extLst>
          </p:cNvPr>
          <p:cNvSpPr>
            <a:spLocks noGrp="1"/>
          </p:cNvSpPr>
          <p:nvPr>
            <p:ph type="title"/>
          </p:nvPr>
        </p:nvSpPr>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3600" b="1" dirty="0" smtClean="0"/>
              <a:t>B.3 </a:t>
            </a:r>
            <a:r>
              <a:rPr lang="cs-CZ" sz="3600" b="1" dirty="0"/>
              <a:t>Informace o výstupu jednání PS – realizace konzultačního procesu</a:t>
            </a:r>
          </a:p>
        </p:txBody>
      </p:sp>
      <p:sp>
        <p:nvSpPr>
          <p:cNvPr id="3" name="Zástupný obsah 2">
            <a:extLst>
              <a:ext uri="{FF2B5EF4-FFF2-40B4-BE49-F238E27FC236}">
                <a16:creationId xmlns:a16="http://schemas.microsoft.com/office/drawing/2014/main" xmlns="" id="{4D9E5AEA-9ABC-409C-8E9A-03D23BB2A4E1}"/>
              </a:ext>
            </a:extLst>
          </p:cNvPr>
          <p:cNvSpPr>
            <a:spLocks noGrp="1"/>
          </p:cNvSpPr>
          <p:nvPr>
            <p:ph idx="1"/>
          </p:nvPr>
        </p:nvSpPr>
        <p:spPr>
          <a:xfrm>
            <a:off x="457200" y="2708920"/>
            <a:ext cx="8229600" cy="3417243"/>
          </a:xfrm>
        </p:spPr>
        <p:txBody>
          <a:bodyPr>
            <a:normAutofit/>
          </a:bodyPr>
          <a:lstStyle/>
          <a:p>
            <a:r>
              <a:rPr lang="cs-CZ" sz="2200" dirty="0"/>
              <a:t>Tuto fázi zajišťuje hlavní manažerka projektu</a:t>
            </a:r>
          </a:p>
          <a:p>
            <a:r>
              <a:rPr lang="cs-CZ" sz="2200" dirty="0"/>
              <a:t>Návrh priorit rozvoje vzdělávání  dostanou všechny školy v ORP a </a:t>
            </a:r>
            <a:r>
              <a:rPr lang="cs-CZ" sz="2200" dirty="0" smtClean="0"/>
              <a:t>MŠ </a:t>
            </a:r>
            <a:r>
              <a:rPr lang="cs-CZ" sz="2200" dirty="0"/>
              <a:t>Čepřovice a informuje také širokou veřejnost dle komunikačního plánu</a:t>
            </a:r>
          </a:p>
          <a:p>
            <a:r>
              <a:rPr lang="cs-CZ" sz="2200" dirty="0"/>
              <a:t>Výsledky konzultačního procesu zapracuje manažerka KA do Návrhu priorit rozvoje vzdělávání v území</a:t>
            </a:r>
          </a:p>
          <a:p>
            <a:r>
              <a:rPr lang="cs-CZ" sz="2200" b="1" dirty="0"/>
              <a:t>Finální návrh bude předložen k projednání , výběru priorit a cílů do SR MAP řídícímu </a:t>
            </a:r>
            <a:r>
              <a:rPr lang="cs-CZ" sz="2200" b="1" dirty="0" smtClean="0"/>
              <a:t>výboru ke schválení</a:t>
            </a:r>
            <a:r>
              <a:rPr lang="cs-CZ" sz="2200" dirty="0" smtClean="0"/>
              <a:t>.</a:t>
            </a:r>
            <a:endParaRPr lang="cs-CZ" sz="2200" dirty="0"/>
          </a:p>
        </p:txBody>
      </p:sp>
    </p:spTree>
    <p:extLst>
      <p:ext uri="{BB962C8B-B14F-4D97-AF65-F5344CB8AC3E}">
        <p14:creationId xmlns:p14="http://schemas.microsoft.com/office/powerpoint/2010/main" val="232369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D5FC657-ECF5-42F2-A40C-8E40134961AE}"/>
              </a:ext>
            </a:extLst>
          </p:cNvPr>
          <p:cNvSpPr>
            <a:spLocks noGrp="1"/>
          </p:cNvSpPr>
          <p:nvPr>
            <p:ph type="title"/>
          </p:nvPr>
        </p:nvSpPr>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3600" b="1" dirty="0" smtClean="0"/>
              <a:t>B.4 </a:t>
            </a:r>
            <a:r>
              <a:rPr lang="cs-CZ" sz="3600" b="1" dirty="0"/>
              <a:t>Aktualizace výběru priorit a cílů do SR MAP – dohoda o prioritách</a:t>
            </a:r>
          </a:p>
        </p:txBody>
      </p:sp>
      <p:sp>
        <p:nvSpPr>
          <p:cNvPr id="3" name="Zástupný obsah 2">
            <a:extLst>
              <a:ext uri="{FF2B5EF4-FFF2-40B4-BE49-F238E27FC236}">
                <a16:creationId xmlns:a16="http://schemas.microsoft.com/office/drawing/2014/main" xmlns="" id="{C03FBFBF-2CB7-4FE6-AEE6-76D2BF2EC6F6}"/>
              </a:ext>
            </a:extLst>
          </p:cNvPr>
          <p:cNvSpPr>
            <a:spLocks noGrp="1"/>
          </p:cNvSpPr>
          <p:nvPr>
            <p:ph idx="1"/>
          </p:nvPr>
        </p:nvSpPr>
        <p:spPr>
          <a:xfrm>
            <a:off x="457200" y="2420888"/>
            <a:ext cx="8229600" cy="3705275"/>
          </a:xfrm>
        </p:spPr>
        <p:txBody>
          <a:bodyPr>
            <a:normAutofit fontScale="47500" lnSpcReduction="20000"/>
          </a:bodyPr>
          <a:lstStyle/>
          <a:p>
            <a:endParaRPr lang="cs-CZ" b="1" dirty="0" smtClean="0"/>
          </a:p>
          <a:p>
            <a:r>
              <a:rPr lang="cs-CZ" b="1" dirty="0" smtClean="0"/>
              <a:t>Východiskem</a:t>
            </a:r>
            <a:r>
              <a:rPr lang="cs-CZ" dirty="0" smtClean="0"/>
              <a:t> </a:t>
            </a:r>
            <a:r>
              <a:rPr lang="cs-CZ" dirty="0"/>
              <a:t>je finální aktualizovaný Návrh priorit rozvoje vzdělávání </a:t>
            </a:r>
            <a:endParaRPr lang="cs-CZ" dirty="0" smtClean="0"/>
          </a:p>
          <a:p>
            <a:r>
              <a:rPr lang="cs-CZ" dirty="0" smtClean="0"/>
              <a:t>Na </a:t>
            </a:r>
            <a:r>
              <a:rPr lang="cs-CZ" dirty="0"/>
              <a:t>základě tohoto Návrhu bude doplněn či upraven SR MAP II do roku 2023 na SR MAP III do roku 2025, který bude opět předložen ŘV</a:t>
            </a:r>
          </a:p>
          <a:p>
            <a:r>
              <a:rPr lang="cs-CZ" dirty="0"/>
              <a:t>Pro rozhodování ŘV zpracuje RT MAP tj. manažerka KA tyto dokumenty:</a:t>
            </a:r>
          </a:p>
          <a:p>
            <a:r>
              <a:rPr lang="cs-CZ" dirty="0"/>
              <a:t>Revidované SWOT-3 analýzy pro klíčová témata případně volitelná (pokud taková potřeba vznikla v PS)</a:t>
            </a:r>
          </a:p>
          <a:p>
            <a:r>
              <a:rPr lang="cs-CZ" dirty="0"/>
              <a:t>Aktualizované informace o potřebách investic ve školách a stupni jejich připravenosti</a:t>
            </a:r>
          </a:p>
          <a:p>
            <a:r>
              <a:rPr lang="cs-CZ" dirty="0"/>
              <a:t>Aktualizace stávajících , popř. doplnění nových </a:t>
            </a:r>
            <a:r>
              <a:rPr lang="cs-CZ" dirty="0" smtClean="0"/>
              <a:t>hlavních problémů </a:t>
            </a:r>
            <a:r>
              <a:rPr lang="cs-CZ" dirty="0"/>
              <a:t>k řešení vč  popisu jejich příčin  a návrhy řešení těchto problémů ve vazbě na definované typy aktivit v SR MAP (aktivity škol a aktivity spolupráce)</a:t>
            </a:r>
          </a:p>
          <a:p>
            <a:r>
              <a:rPr lang="cs-CZ" dirty="0"/>
              <a:t>Návrh priorit rozvoje vzdělávání v území (musí být zahrnuty min. klíčová témata)</a:t>
            </a:r>
          </a:p>
          <a:p>
            <a:r>
              <a:rPr lang="cs-CZ" dirty="0"/>
              <a:t>ŘV z Návrhu priorit rozvoje vzdělávání vybere priority, které budou zařazeny do SR MAP. </a:t>
            </a:r>
          </a:p>
          <a:p>
            <a:r>
              <a:rPr lang="cs-CZ" b="1" dirty="0"/>
              <a:t>Výstupem jednání ŘV:</a:t>
            </a:r>
          </a:p>
          <a:p>
            <a:r>
              <a:rPr lang="cs-CZ" dirty="0"/>
              <a:t>Schválení všech projednávaných dokumentů a konečný výběr priorit pro SR MAP</a:t>
            </a:r>
          </a:p>
          <a:p>
            <a:endParaRPr lang="cs-CZ" dirty="0"/>
          </a:p>
          <a:p>
            <a:endParaRPr lang="cs-CZ" dirty="0"/>
          </a:p>
        </p:txBody>
      </p:sp>
    </p:spTree>
    <p:extLst>
      <p:ext uri="{BB962C8B-B14F-4D97-AF65-F5344CB8AC3E}">
        <p14:creationId xmlns:p14="http://schemas.microsoft.com/office/powerpoint/2010/main" val="222685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EB03EE6-06FA-45C6-91A0-22AED53C7200}"/>
              </a:ext>
            </a:extLst>
          </p:cNvPr>
          <p:cNvSpPr>
            <a:spLocks noGrp="1"/>
          </p:cNvSpPr>
          <p:nvPr>
            <p:ph type="title"/>
          </p:nvPr>
        </p:nvSpPr>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3600" b="1" dirty="0" smtClean="0"/>
              <a:t>B.5 </a:t>
            </a:r>
            <a:r>
              <a:rPr lang="cs-CZ" sz="3600" b="1" dirty="0"/>
              <a:t>Stanovení nebo aktualizace cílů k jednotlivým prioritám SR MAP</a:t>
            </a:r>
          </a:p>
        </p:txBody>
      </p:sp>
      <p:sp>
        <p:nvSpPr>
          <p:cNvPr id="3" name="Zástupný obsah 2">
            <a:extLst>
              <a:ext uri="{FF2B5EF4-FFF2-40B4-BE49-F238E27FC236}">
                <a16:creationId xmlns:a16="http://schemas.microsoft.com/office/drawing/2014/main" xmlns="" id="{815B4B7C-35AA-415C-8185-24DD61A1ECC8}"/>
              </a:ext>
            </a:extLst>
          </p:cNvPr>
          <p:cNvSpPr>
            <a:spLocks noGrp="1"/>
          </p:cNvSpPr>
          <p:nvPr>
            <p:ph idx="1"/>
          </p:nvPr>
        </p:nvSpPr>
        <p:spPr>
          <a:xfrm>
            <a:off x="457200" y="2708920"/>
            <a:ext cx="8229600" cy="3417243"/>
          </a:xfrm>
        </p:spPr>
        <p:txBody>
          <a:bodyPr>
            <a:normAutofit lnSpcReduction="10000"/>
          </a:bodyPr>
          <a:lstStyle/>
          <a:p>
            <a:r>
              <a:rPr lang="cs-CZ" sz="2200" dirty="0"/>
              <a:t>Ke schváleným aktualizovaným prioritám je nezbytné schválit aktualizované cíle</a:t>
            </a:r>
          </a:p>
          <a:p>
            <a:r>
              <a:rPr lang="cs-CZ" sz="2200" dirty="0" smtClean="0"/>
              <a:t>PS ke </a:t>
            </a:r>
            <a:r>
              <a:rPr lang="cs-CZ" sz="2200" dirty="0"/>
              <a:t>každé prioritě navrhují jednotlivé cíle, vedoucí k naplnění těchto priorit</a:t>
            </a:r>
          </a:p>
          <a:p>
            <a:r>
              <a:rPr lang="cs-CZ" sz="2200" dirty="0"/>
              <a:t>Cíle musí být:</a:t>
            </a:r>
          </a:p>
          <a:p>
            <a:r>
              <a:rPr lang="cs-CZ" sz="2200" dirty="0" smtClean="0"/>
              <a:t>Zvládnutelné </a:t>
            </a:r>
            <a:r>
              <a:rPr lang="cs-CZ" sz="2200" dirty="0"/>
              <a:t>kapacitami v území</a:t>
            </a:r>
          </a:p>
          <a:p>
            <a:r>
              <a:rPr lang="cs-CZ" sz="2200" dirty="0"/>
              <a:t>Zvládnutelné v čase tj do roku 2025</a:t>
            </a:r>
          </a:p>
          <a:p>
            <a:r>
              <a:rPr lang="cs-CZ" sz="2200" b="1" dirty="0"/>
              <a:t>Zpracované cíle musí opět projít konzultačním procesem a následně schváleny ŘV MAP</a:t>
            </a:r>
          </a:p>
        </p:txBody>
      </p:sp>
    </p:spTree>
    <p:extLst>
      <p:ext uri="{BB962C8B-B14F-4D97-AF65-F5344CB8AC3E}">
        <p14:creationId xmlns:p14="http://schemas.microsoft.com/office/powerpoint/2010/main" val="173376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37B683-FDE7-4E75-B2B5-91D9C76B2B67}"/>
              </a:ext>
            </a:extLst>
          </p:cNvPr>
          <p:cNvSpPr>
            <a:spLocks noGrp="1"/>
          </p:cNvSpPr>
          <p:nvPr>
            <p:ph type="title"/>
          </p:nvPr>
        </p:nvSpPr>
        <p:spPr>
          <a:xfrm>
            <a:off x="457200" y="274638"/>
            <a:ext cx="8229600" cy="1354162"/>
          </a:xfrm>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3600" b="1" dirty="0" smtClean="0"/>
              <a:t>B.6 </a:t>
            </a:r>
            <a:r>
              <a:rPr lang="cs-CZ" sz="3600" b="1" dirty="0"/>
              <a:t>Investiční záměry</a:t>
            </a:r>
          </a:p>
        </p:txBody>
      </p:sp>
      <p:sp>
        <p:nvSpPr>
          <p:cNvPr id="3" name="Zástupný obsah 2">
            <a:extLst>
              <a:ext uri="{FF2B5EF4-FFF2-40B4-BE49-F238E27FC236}">
                <a16:creationId xmlns:a16="http://schemas.microsoft.com/office/drawing/2014/main" xmlns="" id="{4B7E50C7-789E-4024-9476-998AB38E4542}"/>
              </a:ext>
            </a:extLst>
          </p:cNvPr>
          <p:cNvSpPr>
            <a:spLocks noGrp="1"/>
          </p:cNvSpPr>
          <p:nvPr>
            <p:ph idx="1"/>
          </p:nvPr>
        </p:nvSpPr>
        <p:spPr>
          <a:xfrm>
            <a:off x="457200" y="2132856"/>
            <a:ext cx="8229600" cy="3993307"/>
          </a:xfrm>
        </p:spPr>
        <p:txBody>
          <a:bodyPr>
            <a:normAutofit fontScale="40000" lnSpcReduction="20000"/>
          </a:bodyPr>
          <a:lstStyle/>
          <a:p>
            <a:r>
              <a:rPr lang="cs-CZ" dirty="0"/>
              <a:t>Navazují na Priority rozvoje vzdělávání ve SR MAP</a:t>
            </a:r>
          </a:p>
          <a:p>
            <a:r>
              <a:rPr lang="cs-CZ" dirty="0"/>
              <a:t>Při prioritizaci investičních záměrů jsou východiskem cíle v jednotlivých prioritách</a:t>
            </a:r>
          </a:p>
          <a:p>
            <a:r>
              <a:rPr lang="cs-CZ" dirty="0"/>
              <a:t>Investiční záměry musí vždy být přiřazeny k cílům, kterých má být v MAP dosaženo</a:t>
            </a:r>
          </a:p>
          <a:p>
            <a:pPr marL="0" indent="0">
              <a:buNone/>
            </a:pPr>
            <a:r>
              <a:rPr lang="cs-CZ" b="1" u="sng" dirty="0"/>
              <a:t>Předpokladem zařazení investic do Investičních záměrů je </a:t>
            </a:r>
          </a:p>
          <a:p>
            <a:r>
              <a:rPr lang="cs-CZ" b="1" dirty="0">
                <a:solidFill>
                  <a:srgbClr val="FF0000"/>
                </a:solidFill>
              </a:rPr>
              <a:t>Dohoda o potřebnosti a využitelnosti investice (výstavba mateřských škol)</a:t>
            </a:r>
          </a:p>
          <a:p>
            <a:r>
              <a:rPr lang="cs-CZ" b="1" dirty="0">
                <a:solidFill>
                  <a:srgbClr val="FF0000"/>
                </a:solidFill>
              </a:rPr>
              <a:t>Dohoda o efektivní využitelnosti investice (výstavba nového nebo navýšení kapacity stávajícího – ZŠ, zařízení pro zájmové vzdělávání, zařízení pro neformální vzdělávání</a:t>
            </a:r>
            <a:r>
              <a:rPr lang="cs-CZ" b="1" dirty="0" smtClean="0">
                <a:solidFill>
                  <a:srgbClr val="FF0000"/>
                </a:solidFill>
              </a:rPr>
              <a:t>) </a:t>
            </a:r>
          </a:p>
          <a:p>
            <a:r>
              <a:rPr lang="cs-CZ" b="1" dirty="0" smtClean="0">
                <a:solidFill>
                  <a:srgbClr val="FF0000"/>
                </a:solidFill>
              </a:rPr>
              <a:t>Souhlas </a:t>
            </a:r>
            <a:r>
              <a:rPr lang="cs-CZ" b="1" dirty="0">
                <a:solidFill>
                  <a:srgbClr val="FF0000"/>
                </a:solidFill>
              </a:rPr>
              <a:t>zřizovatele se zařazením investice do investičního záměru SR MAP </a:t>
            </a:r>
            <a:r>
              <a:rPr lang="cs-CZ" b="1" dirty="0" smtClean="0">
                <a:solidFill>
                  <a:srgbClr val="FF0000"/>
                </a:solidFill>
              </a:rPr>
              <a:t>(přestavba </a:t>
            </a:r>
            <a:r>
              <a:rPr lang="cs-CZ" b="1" dirty="0">
                <a:solidFill>
                  <a:srgbClr val="FF0000"/>
                </a:solidFill>
              </a:rPr>
              <a:t>a vybavení vzdělávacích prostor pro ZŠ, ŠD, NNO, DDM – dílny, laboratoře, pozemky, vzdělávací centra)</a:t>
            </a:r>
          </a:p>
          <a:p>
            <a:pPr marL="0" indent="0">
              <a:buNone/>
            </a:pPr>
            <a:r>
              <a:rPr lang="cs-CZ" b="1" u="sng" dirty="0"/>
              <a:t>Organizace, kterých se investice týkají uzavírají:</a:t>
            </a:r>
          </a:p>
          <a:p>
            <a:r>
              <a:rPr lang="cs-CZ" dirty="0"/>
              <a:t>Dohody o investicích</a:t>
            </a:r>
          </a:p>
          <a:p>
            <a:r>
              <a:rPr lang="cs-CZ" dirty="0"/>
              <a:t>Souhlas zřizovatele</a:t>
            </a:r>
          </a:p>
          <a:p>
            <a:pPr marL="0" indent="0">
              <a:buNone/>
            </a:pPr>
            <a:r>
              <a:rPr lang="cs-CZ" b="1" u="sng" dirty="0"/>
              <a:t>Oba dokumenty musí být uzavřeny před zařazením investičního záměru do MAP a tzn. </a:t>
            </a:r>
            <a:r>
              <a:rPr lang="cs-CZ" b="1" u="sng" dirty="0" smtClean="0"/>
              <a:t>i </a:t>
            </a:r>
            <a:r>
              <a:rPr lang="cs-CZ" b="1" u="sng" dirty="0"/>
              <a:t>před jeho projednáním a schválením ŘV MAP</a:t>
            </a:r>
          </a:p>
          <a:p>
            <a:pPr marL="0" indent="0">
              <a:buNone/>
            </a:pPr>
            <a:r>
              <a:rPr lang="cs-CZ" dirty="0"/>
              <a:t>ŘV může schvalovat nové záměry vždy </a:t>
            </a:r>
            <a:r>
              <a:rPr lang="cs-CZ" b="1" u="sng" dirty="0"/>
              <a:t>nejdříve po 6 měsících</a:t>
            </a:r>
          </a:p>
          <a:p>
            <a:pPr marL="0" indent="0">
              <a:buNone/>
            </a:pPr>
            <a:r>
              <a:rPr lang="cs-CZ" dirty="0"/>
              <a:t>Požadavek na zařazení do MAP může vznést jakákoliv škola nebo vzdělávací instituce na území MAP</a:t>
            </a:r>
          </a:p>
          <a:p>
            <a:pPr marL="0" indent="0">
              <a:buNone/>
            </a:pPr>
            <a:r>
              <a:rPr lang="cs-CZ" dirty="0"/>
              <a:t>Výstupem je kapitola popisující soulad investičních potřeb (tj. schválených návrhů investic) se SR MAP do roku 2025</a:t>
            </a:r>
          </a:p>
          <a:p>
            <a:pPr marL="0" indent="0">
              <a:buNone/>
            </a:pPr>
            <a:r>
              <a:rPr lang="cs-CZ" dirty="0"/>
              <a:t>ŘV tuto kapitulu projednává, aktualizuje a schvaluje. Potvrzuje tak soulad návrhu investic s MAP</a:t>
            </a:r>
          </a:p>
        </p:txBody>
      </p:sp>
    </p:spTree>
    <p:extLst>
      <p:ext uri="{BB962C8B-B14F-4D97-AF65-F5344CB8AC3E}">
        <p14:creationId xmlns:p14="http://schemas.microsoft.com/office/powerpoint/2010/main" val="4932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37B683-FDE7-4E75-B2B5-91D9C76B2B67}"/>
              </a:ext>
            </a:extLst>
          </p:cNvPr>
          <p:cNvSpPr>
            <a:spLocks noGrp="1"/>
          </p:cNvSpPr>
          <p:nvPr>
            <p:ph type="title"/>
          </p:nvPr>
        </p:nvSpPr>
        <p:spPr>
          <a:xfrm>
            <a:off x="457200" y="274638"/>
            <a:ext cx="8229600" cy="1570186"/>
          </a:xfrm>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2400" b="1" dirty="0" smtClean="0"/>
              <a:t/>
            </a:r>
            <a:br>
              <a:rPr lang="cs-CZ" sz="2400" b="1" dirty="0" smtClean="0"/>
            </a:br>
            <a:r>
              <a:rPr lang="cs-CZ" sz="2400" b="1" dirty="0" smtClean="0"/>
              <a:t>Dohoda o potřebnosti a využitelnosti investice</a:t>
            </a:r>
            <a:br>
              <a:rPr lang="cs-CZ" sz="2400" b="1" dirty="0" smtClean="0"/>
            </a:br>
            <a:endParaRPr lang="cs-CZ" sz="3600" b="1" dirty="0"/>
          </a:p>
        </p:txBody>
      </p:sp>
      <p:sp>
        <p:nvSpPr>
          <p:cNvPr id="3" name="Zástupný obsah 2">
            <a:extLst>
              <a:ext uri="{FF2B5EF4-FFF2-40B4-BE49-F238E27FC236}">
                <a16:creationId xmlns:a16="http://schemas.microsoft.com/office/drawing/2014/main" xmlns="" id="{4B7E50C7-789E-4024-9476-998AB38E4542}"/>
              </a:ext>
            </a:extLst>
          </p:cNvPr>
          <p:cNvSpPr>
            <a:spLocks noGrp="1"/>
          </p:cNvSpPr>
          <p:nvPr>
            <p:ph idx="1"/>
          </p:nvPr>
        </p:nvSpPr>
        <p:spPr>
          <a:xfrm>
            <a:off x="457200" y="2132856"/>
            <a:ext cx="8229600" cy="3993307"/>
          </a:xfrm>
        </p:spPr>
        <p:txBody>
          <a:bodyPr>
            <a:normAutofit fontScale="55000" lnSpcReduction="20000"/>
          </a:bodyPr>
          <a:lstStyle/>
          <a:p>
            <a:pPr marL="0" indent="0">
              <a:buNone/>
            </a:pPr>
            <a:r>
              <a:rPr lang="cs-CZ" b="1" dirty="0" smtClean="0"/>
              <a:t>Dohoda </a:t>
            </a:r>
            <a:r>
              <a:rPr lang="cs-CZ" b="1" dirty="0"/>
              <a:t>o potřebnosti a využitelnosti </a:t>
            </a:r>
            <a:r>
              <a:rPr lang="cs-CZ" b="1" dirty="0" smtClean="0"/>
              <a:t>investice</a:t>
            </a:r>
          </a:p>
          <a:p>
            <a:pPr marL="0" indent="0">
              <a:buNone/>
            </a:pPr>
            <a:r>
              <a:rPr lang="cs-CZ" b="1" dirty="0" smtClean="0"/>
              <a:t>Typ investice:</a:t>
            </a:r>
          </a:p>
          <a:p>
            <a:r>
              <a:rPr lang="cs-CZ" dirty="0" smtClean="0"/>
              <a:t>nová výstavba MŠ, </a:t>
            </a:r>
          </a:p>
          <a:p>
            <a:r>
              <a:rPr lang="cs-CZ" dirty="0" smtClean="0"/>
              <a:t>rekonstrukce budov pro vznik nové MŠ </a:t>
            </a:r>
          </a:p>
          <a:p>
            <a:r>
              <a:rPr lang="cs-CZ" dirty="0" smtClean="0"/>
              <a:t>navýšení kapacity stávající MŠ</a:t>
            </a:r>
          </a:p>
          <a:p>
            <a:pPr marL="0" indent="0">
              <a:buNone/>
            </a:pPr>
            <a:r>
              <a:rPr lang="cs-CZ" b="1" dirty="0" smtClean="0"/>
              <a:t>Kdo vytváří dohodu:</a:t>
            </a:r>
          </a:p>
          <a:p>
            <a:r>
              <a:rPr lang="cs-CZ" dirty="0" smtClean="0"/>
              <a:t>Zřizovatelé škol sousedních obcí ve stanoveném školském obvodu spádové školy </a:t>
            </a:r>
          </a:p>
          <a:p>
            <a:r>
              <a:rPr lang="cs-CZ" dirty="0" smtClean="0"/>
              <a:t>Pokud není určen školský spádový obvod, lze využít okruh obcí, které mají s další obcí uzavřenou dohodou o vzdělávání žáků, popř. je možné využít dojezdovou vzdálenost (okruh obcí, o kterých subjekt ví, že děti/žáci z těchto obcí mezi sebou migrují)</a:t>
            </a:r>
          </a:p>
          <a:p>
            <a:r>
              <a:rPr lang="cs-CZ" dirty="0" smtClean="0"/>
              <a:t>Pokud je ve spádovém obvodu školy pouze jediný zřizovatel, dohoda se nevyžaduje</a:t>
            </a:r>
          </a:p>
          <a:p>
            <a:pPr marL="0" indent="0">
              <a:buNone/>
            </a:pPr>
            <a:r>
              <a:rPr lang="cs-CZ" b="1" dirty="0" smtClean="0"/>
              <a:t>Současně je potřeba i souhlas zřizovatele se zařazením investičního záměru do tabulky investičních priorit SR MAP</a:t>
            </a:r>
          </a:p>
          <a:p>
            <a:pPr marL="0" indent="0">
              <a:buNone/>
            </a:pPr>
            <a:endParaRPr lang="cs-CZ" b="1" dirty="0"/>
          </a:p>
        </p:txBody>
      </p:sp>
    </p:spTree>
    <p:extLst>
      <p:ext uri="{BB962C8B-B14F-4D97-AF65-F5344CB8AC3E}">
        <p14:creationId xmlns:p14="http://schemas.microsoft.com/office/powerpoint/2010/main" val="131925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55272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892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37B683-FDE7-4E75-B2B5-91D9C76B2B67}"/>
              </a:ext>
            </a:extLst>
          </p:cNvPr>
          <p:cNvSpPr>
            <a:spLocks noGrp="1"/>
          </p:cNvSpPr>
          <p:nvPr>
            <p:ph type="title"/>
          </p:nvPr>
        </p:nvSpPr>
        <p:spPr>
          <a:xfrm>
            <a:off x="457200" y="274638"/>
            <a:ext cx="8229600" cy="1570186"/>
          </a:xfrm>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2400" b="1" dirty="0" smtClean="0"/>
              <a:t/>
            </a:r>
            <a:br>
              <a:rPr lang="cs-CZ" sz="2400" b="1" dirty="0" smtClean="0"/>
            </a:br>
            <a:r>
              <a:rPr lang="cs-CZ" sz="2400" b="1" dirty="0" smtClean="0"/>
              <a:t>Dohoda o efektivní využitelnosti investice</a:t>
            </a:r>
            <a:br>
              <a:rPr lang="cs-CZ" sz="2400" b="1" dirty="0" smtClean="0"/>
            </a:br>
            <a:endParaRPr lang="cs-CZ" sz="3600" b="1" dirty="0"/>
          </a:p>
        </p:txBody>
      </p:sp>
      <p:sp>
        <p:nvSpPr>
          <p:cNvPr id="3" name="Zástupný obsah 2">
            <a:extLst>
              <a:ext uri="{FF2B5EF4-FFF2-40B4-BE49-F238E27FC236}">
                <a16:creationId xmlns:a16="http://schemas.microsoft.com/office/drawing/2014/main" xmlns="" id="{4B7E50C7-789E-4024-9476-998AB38E4542}"/>
              </a:ext>
            </a:extLst>
          </p:cNvPr>
          <p:cNvSpPr>
            <a:spLocks noGrp="1"/>
          </p:cNvSpPr>
          <p:nvPr>
            <p:ph idx="1"/>
          </p:nvPr>
        </p:nvSpPr>
        <p:spPr>
          <a:xfrm>
            <a:off x="457200" y="2132856"/>
            <a:ext cx="8229600" cy="3993307"/>
          </a:xfrm>
        </p:spPr>
        <p:txBody>
          <a:bodyPr>
            <a:normAutofit fontScale="55000" lnSpcReduction="20000"/>
          </a:bodyPr>
          <a:lstStyle/>
          <a:p>
            <a:pPr marL="0" indent="0">
              <a:buNone/>
            </a:pPr>
            <a:r>
              <a:rPr lang="cs-CZ" b="1" dirty="0"/>
              <a:t>Dohoda o efektivní využitelnosti </a:t>
            </a:r>
            <a:r>
              <a:rPr lang="cs-CZ" b="1" dirty="0" smtClean="0"/>
              <a:t>investice</a:t>
            </a:r>
          </a:p>
          <a:p>
            <a:pPr marL="0" indent="0">
              <a:buNone/>
            </a:pPr>
            <a:r>
              <a:rPr lang="cs-CZ" b="1" dirty="0" smtClean="0"/>
              <a:t>Typ investice:</a:t>
            </a:r>
          </a:p>
          <a:p>
            <a:r>
              <a:rPr lang="cs-CZ" dirty="0" smtClean="0"/>
              <a:t>Výstavba nového nebo navýšení kapacity stávajícího vzdělávacího zařízení  - ZŠ, ŠD, ŠK, DDM, zařízení pro neformální vzdělávání</a:t>
            </a:r>
          </a:p>
          <a:p>
            <a:pPr marL="0" indent="0">
              <a:buNone/>
            </a:pPr>
            <a:r>
              <a:rPr lang="cs-CZ" b="1" dirty="0" smtClean="0"/>
              <a:t>Kdo vytváří dohodu:</a:t>
            </a:r>
          </a:p>
          <a:p>
            <a:r>
              <a:rPr lang="cs-CZ" b="1" dirty="0" smtClean="0"/>
              <a:t>Zřizovatelé škol sousedních obcí ve stanoveném školském obvodu spádové školy </a:t>
            </a:r>
          </a:p>
          <a:p>
            <a:r>
              <a:rPr lang="cs-CZ" b="1" dirty="0" smtClean="0"/>
              <a:t>Pokud není určen školský spádový obvod, lze využít okruh obcí, které mají s další obcí uzavřenou dohodou o vzdělávání žáků, popř. je možné využít dojezdovou vzdálenost (okruh obcí, o kterých subjekt ví, že děti/žáci z těchto obcí mezi sebou migrují)</a:t>
            </a:r>
          </a:p>
          <a:p>
            <a:r>
              <a:rPr lang="cs-CZ" dirty="0" smtClean="0"/>
              <a:t>Pokud </a:t>
            </a:r>
            <a:r>
              <a:rPr lang="cs-CZ" dirty="0"/>
              <a:t>je ve spádovém obvodu školy pouze jediný zřizovatel, dohoda se nevyžaduje</a:t>
            </a:r>
          </a:p>
          <a:p>
            <a:pPr marL="0" indent="0">
              <a:buNone/>
            </a:pPr>
            <a:r>
              <a:rPr lang="cs-CZ" b="1" dirty="0" smtClean="0"/>
              <a:t>Dále je </a:t>
            </a:r>
            <a:r>
              <a:rPr lang="cs-CZ" b="1" dirty="0"/>
              <a:t>potřeba i souhlas zřizovatele se zařazením investičního záměru do tabulky investičních priorit SR MAP</a:t>
            </a:r>
          </a:p>
          <a:p>
            <a:pPr marL="0" indent="0">
              <a:buNone/>
            </a:pPr>
            <a:endParaRPr lang="cs-CZ" b="1" dirty="0"/>
          </a:p>
        </p:txBody>
      </p:sp>
    </p:spTree>
    <p:extLst>
      <p:ext uri="{BB962C8B-B14F-4D97-AF65-F5344CB8AC3E}">
        <p14:creationId xmlns:p14="http://schemas.microsoft.com/office/powerpoint/2010/main" val="160315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37B683-FDE7-4E75-B2B5-91D9C76B2B67}"/>
              </a:ext>
            </a:extLst>
          </p:cNvPr>
          <p:cNvSpPr>
            <a:spLocks noGrp="1"/>
          </p:cNvSpPr>
          <p:nvPr>
            <p:ph type="title"/>
          </p:nvPr>
        </p:nvSpPr>
        <p:spPr>
          <a:xfrm>
            <a:off x="457200" y="274638"/>
            <a:ext cx="8229600" cy="1786210"/>
          </a:xfrm>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2400" b="1" dirty="0" smtClean="0"/>
              <a:t/>
            </a:r>
            <a:br>
              <a:rPr lang="cs-CZ" sz="2400" b="1" dirty="0" smtClean="0"/>
            </a:br>
            <a:r>
              <a:rPr lang="cs-CZ" sz="2400" b="1" dirty="0" smtClean="0"/>
              <a:t>Souhlas zřizovatele se zařazením investičního záměru do tabulky  investičních priorit SR MAP</a:t>
            </a:r>
            <a:br>
              <a:rPr lang="cs-CZ" sz="2400" b="1" dirty="0" smtClean="0"/>
            </a:br>
            <a:endParaRPr lang="cs-CZ" sz="3600" b="1" dirty="0"/>
          </a:p>
        </p:txBody>
      </p:sp>
      <p:sp>
        <p:nvSpPr>
          <p:cNvPr id="3" name="Zástupný obsah 2">
            <a:extLst>
              <a:ext uri="{FF2B5EF4-FFF2-40B4-BE49-F238E27FC236}">
                <a16:creationId xmlns:a16="http://schemas.microsoft.com/office/drawing/2014/main" xmlns="" id="{4B7E50C7-789E-4024-9476-998AB38E4542}"/>
              </a:ext>
            </a:extLst>
          </p:cNvPr>
          <p:cNvSpPr>
            <a:spLocks noGrp="1"/>
          </p:cNvSpPr>
          <p:nvPr>
            <p:ph idx="1"/>
          </p:nvPr>
        </p:nvSpPr>
        <p:spPr>
          <a:xfrm>
            <a:off x="457200" y="2132856"/>
            <a:ext cx="8229600" cy="3993307"/>
          </a:xfrm>
        </p:spPr>
        <p:txBody>
          <a:bodyPr>
            <a:normAutofit fontScale="92500" lnSpcReduction="10000"/>
          </a:bodyPr>
          <a:lstStyle/>
          <a:p>
            <a:pPr marL="0" indent="0">
              <a:buNone/>
            </a:pPr>
            <a:r>
              <a:rPr lang="cs-CZ" b="1" dirty="0"/>
              <a:t>Souhlas zřizovatele se zařazením investičního záměru do tabulky  investičních priorit SR MAP</a:t>
            </a:r>
            <a:br>
              <a:rPr lang="cs-CZ" b="1" dirty="0"/>
            </a:br>
            <a:r>
              <a:rPr lang="cs-CZ" b="1" dirty="0" smtClean="0"/>
              <a:t>Typ investice:</a:t>
            </a:r>
          </a:p>
          <a:p>
            <a:r>
              <a:rPr lang="cs-CZ" dirty="0" smtClean="0"/>
              <a:t>Přestavba a vybavení vzdělávacích prostor pro ZŠ, ŠD, ŠK, DDM, NNO (dílny, laboratoře, pozemky, vzdělávací centra – nejde o navýšení kapacity) – jedná se o zařízení přes IROP, nejedná se o běžné vybavení učeben, které lze pořídit jako neinvestiční. </a:t>
            </a:r>
          </a:p>
          <a:p>
            <a:pPr marL="0" indent="0">
              <a:buNone/>
            </a:pPr>
            <a:endParaRPr lang="cs-CZ" b="1" dirty="0"/>
          </a:p>
        </p:txBody>
      </p:sp>
    </p:spTree>
    <p:extLst>
      <p:ext uri="{BB962C8B-B14F-4D97-AF65-F5344CB8AC3E}">
        <p14:creationId xmlns:p14="http://schemas.microsoft.com/office/powerpoint/2010/main" val="60671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37B683-FDE7-4E75-B2B5-91D9C76B2B67}"/>
              </a:ext>
            </a:extLst>
          </p:cNvPr>
          <p:cNvSpPr>
            <a:spLocks noGrp="1"/>
          </p:cNvSpPr>
          <p:nvPr>
            <p:ph type="title"/>
          </p:nvPr>
        </p:nvSpPr>
        <p:spPr>
          <a:xfrm>
            <a:off x="457200" y="274638"/>
            <a:ext cx="8229600" cy="1786210"/>
          </a:xfrm>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2400" b="1" dirty="0" smtClean="0"/>
              <a:t/>
            </a:r>
            <a:br>
              <a:rPr lang="cs-CZ" sz="2400" b="1" dirty="0" smtClean="0"/>
            </a:br>
            <a:r>
              <a:rPr lang="cs-CZ" sz="2400" b="1" dirty="0" smtClean="0"/>
              <a:t>Investiční záměry, u kterých není potřeba ani souhlasu zřizovatele ani jakékoliv dohody  pro zařazení do investičních záměrů</a:t>
            </a:r>
            <a:br>
              <a:rPr lang="cs-CZ" sz="2400" b="1" dirty="0" smtClean="0"/>
            </a:br>
            <a:endParaRPr lang="cs-CZ" sz="3600" b="1" dirty="0"/>
          </a:p>
        </p:txBody>
      </p:sp>
      <p:sp>
        <p:nvSpPr>
          <p:cNvPr id="3" name="Zástupný obsah 2">
            <a:extLst>
              <a:ext uri="{FF2B5EF4-FFF2-40B4-BE49-F238E27FC236}">
                <a16:creationId xmlns:a16="http://schemas.microsoft.com/office/drawing/2014/main" xmlns="" id="{4B7E50C7-789E-4024-9476-998AB38E4542}"/>
              </a:ext>
            </a:extLst>
          </p:cNvPr>
          <p:cNvSpPr>
            <a:spLocks noGrp="1"/>
          </p:cNvSpPr>
          <p:nvPr>
            <p:ph idx="1"/>
          </p:nvPr>
        </p:nvSpPr>
        <p:spPr>
          <a:xfrm>
            <a:off x="457200" y="2132856"/>
            <a:ext cx="8229600" cy="3993307"/>
          </a:xfrm>
        </p:spPr>
        <p:txBody>
          <a:bodyPr>
            <a:normAutofit fontScale="77500" lnSpcReduction="20000"/>
          </a:bodyPr>
          <a:lstStyle/>
          <a:p>
            <a:pPr marL="0" indent="0">
              <a:buNone/>
            </a:pPr>
            <a:r>
              <a:rPr lang="cs-CZ" b="1" dirty="0" smtClean="0"/>
              <a:t>Typ investice:</a:t>
            </a:r>
          </a:p>
          <a:p>
            <a:r>
              <a:rPr lang="cs-CZ" dirty="0" smtClean="0"/>
              <a:t>Výstavba DK</a:t>
            </a:r>
          </a:p>
          <a:p>
            <a:r>
              <a:rPr lang="cs-CZ" dirty="0" smtClean="0"/>
              <a:t>Výstavba neformálních zařízení pro předškolní vzdělávání dětí do 5 let</a:t>
            </a:r>
          </a:p>
          <a:p>
            <a:r>
              <a:rPr lang="cs-CZ" dirty="0" smtClean="0"/>
              <a:t>Výstavba zařízení pro děti 0-3 roky</a:t>
            </a:r>
          </a:p>
          <a:p>
            <a:r>
              <a:rPr lang="cs-CZ" dirty="0" smtClean="0"/>
              <a:t>Výstavba mateřských center</a:t>
            </a:r>
          </a:p>
          <a:p>
            <a:r>
              <a:rPr lang="cs-CZ" dirty="0" smtClean="0"/>
              <a:t>Výstavba lesních školek </a:t>
            </a:r>
          </a:p>
          <a:p>
            <a:r>
              <a:rPr lang="cs-CZ" dirty="0" smtClean="0"/>
              <a:t>Výstavba, přestavba a vybavení pro inkluzivní vzdělávání (bezbariérovost, místnost pro školní poradenské pracoviště, v případě vzdělávání dětí s PAS – např. odpočinkové místnosti</a:t>
            </a:r>
          </a:p>
          <a:p>
            <a:endParaRPr lang="cs-CZ" dirty="0" smtClean="0"/>
          </a:p>
          <a:p>
            <a:endParaRPr lang="cs-CZ" dirty="0" smtClean="0"/>
          </a:p>
          <a:p>
            <a:pPr marL="0" indent="0">
              <a:buNone/>
            </a:pPr>
            <a:endParaRPr lang="cs-CZ" b="1" dirty="0"/>
          </a:p>
        </p:txBody>
      </p:sp>
    </p:spTree>
    <p:extLst>
      <p:ext uri="{BB962C8B-B14F-4D97-AF65-F5344CB8AC3E}">
        <p14:creationId xmlns:p14="http://schemas.microsoft.com/office/powerpoint/2010/main" val="71216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D6875C6-AA91-40F8-A845-605844DEC559}"/>
              </a:ext>
            </a:extLst>
          </p:cNvPr>
          <p:cNvSpPr>
            <a:spLocks noGrp="1"/>
          </p:cNvSpPr>
          <p:nvPr>
            <p:ph type="title"/>
          </p:nvPr>
        </p:nvSpPr>
        <p:spPr>
          <a:xfrm>
            <a:off x="457200" y="274638"/>
            <a:ext cx="8229600" cy="1786210"/>
          </a:xfrm>
        </p:spPr>
        <p:txBody>
          <a:bodyPr>
            <a:normAutofit fontScale="90000"/>
          </a:bodyPr>
          <a:lstStyle/>
          <a:p>
            <a:r>
              <a:rPr lang="cs-CZ" dirty="0" smtClean="0"/>
              <a:t/>
            </a:r>
            <a:br>
              <a:rPr lang="cs-CZ" dirty="0" smtClean="0"/>
            </a:br>
            <a:r>
              <a:rPr lang="cs-CZ" dirty="0"/>
              <a:t/>
            </a:r>
            <a:br>
              <a:rPr lang="cs-CZ" dirty="0"/>
            </a:br>
            <a:r>
              <a:rPr lang="cs-CZ" sz="3600" b="1" dirty="0" smtClean="0"/>
              <a:t>B.7 </a:t>
            </a:r>
            <a:r>
              <a:rPr lang="cs-CZ" sz="3600" b="1" dirty="0"/>
              <a:t>Schválení SR MAP</a:t>
            </a:r>
          </a:p>
        </p:txBody>
      </p:sp>
      <p:sp>
        <p:nvSpPr>
          <p:cNvPr id="3" name="Zástupný obsah 2">
            <a:extLst>
              <a:ext uri="{FF2B5EF4-FFF2-40B4-BE49-F238E27FC236}">
                <a16:creationId xmlns:a16="http://schemas.microsoft.com/office/drawing/2014/main" xmlns="" id="{FDD59ED0-8A9C-4F30-91BE-9201DDF17AAE}"/>
              </a:ext>
            </a:extLst>
          </p:cNvPr>
          <p:cNvSpPr>
            <a:spLocks noGrp="1"/>
          </p:cNvSpPr>
          <p:nvPr>
            <p:ph idx="1"/>
          </p:nvPr>
        </p:nvSpPr>
        <p:spPr>
          <a:xfrm>
            <a:off x="457200" y="2564904"/>
            <a:ext cx="8229600" cy="3561259"/>
          </a:xfrm>
        </p:spPr>
        <p:txBody>
          <a:bodyPr/>
          <a:lstStyle/>
          <a:p>
            <a:r>
              <a:rPr lang="cs-CZ" sz="2200" dirty="0"/>
              <a:t>Na konci celého procesu zpracuje manažer KA návrh finální verze kompletního aktualizovaného SR MAP</a:t>
            </a:r>
          </a:p>
          <a:p>
            <a:r>
              <a:rPr lang="cs-CZ" sz="2200" dirty="0"/>
              <a:t>ŘV MAP schvaluje aktualizovaný SR MAP do roku 2025 vč. Dohody o prioritách a kapitoly popisující soulad investičních priorit se SR MAP.</a:t>
            </a:r>
          </a:p>
          <a:p>
            <a:endParaRPr lang="cs-CZ" dirty="0"/>
          </a:p>
        </p:txBody>
      </p:sp>
    </p:spTree>
    <p:extLst>
      <p:ext uri="{BB962C8B-B14F-4D97-AF65-F5344CB8AC3E}">
        <p14:creationId xmlns:p14="http://schemas.microsoft.com/office/powerpoint/2010/main" val="91220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4E3765-3A01-4D32-BAA1-16E0FFCD5622}"/>
              </a:ext>
            </a:extLst>
          </p:cNvPr>
          <p:cNvSpPr>
            <a:spLocks noGrp="1"/>
          </p:cNvSpPr>
          <p:nvPr>
            <p:ph type="title"/>
          </p:nvPr>
        </p:nvSpPr>
        <p:spPr>
          <a:xfrm>
            <a:off x="457200" y="274638"/>
            <a:ext cx="8229600" cy="1858218"/>
          </a:xfrm>
        </p:spPr>
        <p:txBody>
          <a:bodyPr>
            <a:normAutofit/>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3200" b="1" dirty="0" smtClean="0"/>
              <a:t>B.8 </a:t>
            </a:r>
            <a:r>
              <a:rPr lang="cs-CZ" sz="3200" b="1" dirty="0"/>
              <a:t>Zpracování návrhů neinvestičních aktivit</a:t>
            </a:r>
          </a:p>
        </p:txBody>
      </p:sp>
      <p:sp>
        <p:nvSpPr>
          <p:cNvPr id="3" name="Zástupný obsah 2">
            <a:extLst>
              <a:ext uri="{FF2B5EF4-FFF2-40B4-BE49-F238E27FC236}">
                <a16:creationId xmlns:a16="http://schemas.microsoft.com/office/drawing/2014/main" xmlns="" id="{26FD3327-BDBD-4C25-B7FA-F25104B9033A}"/>
              </a:ext>
            </a:extLst>
          </p:cNvPr>
          <p:cNvSpPr>
            <a:spLocks noGrp="1"/>
          </p:cNvSpPr>
          <p:nvPr>
            <p:ph idx="1"/>
          </p:nvPr>
        </p:nvSpPr>
        <p:spPr>
          <a:xfrm>
            <a:off x="457200" y="2420888"/>
            <a:ext cx="8229600" cy="3705275"/>
          </a:xfrm>
        </p:spPr>
        <p:txBody>
          <a:bodyPr>
            <a:normAutofit fontScale="92500" lnSpcReduction="20000"/>
          </a:bodyPr>
          <a:lstStyle/>
          <a:p>
            <a:r>
              <a:rPr lang="cs-CZ" sz="2200" dirty="0"/>
              <a:t>Návrhy neinvestičních aktiv k jednotlivým cílům SR MAP zpracovávají a projednávají jednotlivé PS</a:t>
            </a:r>
          </a:p>
          <a:p>
            <a:r>
              <a:rPr lang="cs-CZ" sz="2200" dirty="0"/>
              <a:t>O výsledku jednání PS informují vedoucí PS RT MAP, školy a dotčenou veřejnost – tím realizují konzultační proces a po zapracování námětů a připomínek předají manažerce KA</a:t>
            </a:r>
          </a:p>
          <a:p>
            <a:r>
              <a:rPr lang="cs-CZ" sz="2200" dirty="0"/>
              <a:t>Manažerka KA zpracuje finální podobu Návrhu aktivit do strategické části MAP III a předkládá k projednání a schválení ŘV</a:t>
            </a:r>
          </a:p>
          <a:p>
            <a:r>
              <a:rPr lang="cs-CZ" sz="2200" b="1" dirty="0"/>
              <a:t>ŘV projednává, může upravit nebo doplnit navrhované aktivity a schvaluje jejich finální podobu do </a:t>
            </a:r>
            <a:r>
              <a:rPr lang="cs-CZ" sz="2200" b="1" dirty="0" smtClean="0"/>
              <a:t>Strategické </a:t>
            </a:r>
            <a:r>
              <a:rPr lang="cs-CZ" sz="2200" b="1" dirty="0"/>
              <a:t>části </a:t>
            </a:r>
            <a:r>
              <a:rPr lang="cs-CZ" sz="2200" b="1" dirty="0" smtClean="0"/>
              <a:t>MAP</a:t>
            </a:r>
          </a:p>
          <a:p>
            <a:r>
              <a:rPr lang="cs-CZ" sz="2200" b="1" dirty="0" smtClean="0"/>
              <a:t>Následuje jednání ŘV s cílem projednání a schválení návrhů aktivit a celého AP</a:t>
            </a:r>
          </a:p>
          <a:p>
            <a:r>
              <a:rPr lang="cs-CZ" sz="2200" b="1" dirty="0" smtClean="0"/>
              <a:t>Následuje jednání ŘV s cílem rozhodnout, jaké aktivity budou rozpracovány do logických rámců nebo projektové fiche. </a:t>
            </a:r>
            <a:endParaRPr lang="cs-CZ" sz="2200" b="1" dirty="0"/>
          </a:p>
        </p:txBody>
      </p:sp>
    </p:spTree>
    <p:extLst>
      <p:ext uri="{BB962C8B-B14F-4D97-AF65-F5344CB8AC3E}">
        <p14:creationId xmlns:p14="http://schemas.microsoft.com/office/powerpoint/2010/main" val="2308224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4E3765-3A01-4D32-BAA1-16E0FFCD5622}"/>
              </a:ext>
            </a:extLst>
          </p:cNvPr>
          <p:cNvSpPr>
            <a:spLocks noGrp="1"/>
          </p:cNvSpPr>
          <p:nvPr>
            <p:ph type="title"/>
          </p:nvPr>
        </p:nvSpPr>
        <p:spPr>
          <a:xfrm>
            <a:off x="457200" y="274638"/>
            <a:ext cx="8229600" cy="1858218"/>
          </a:xfrm>
        </p:spPr>
        <p:txBody>
          <a:bodyPr>
            <a:normAutofit/>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Akční plán</a:t>
            </a:r>
            <a:endParaRPr lang="cs-CZ" sz="3200" b="1" dirty="0"/>
          </a:p>
        </p:txBody>
      </p:sp>
      <p:sp>
        <p:nvSpPr>
          <p:cNvPr id="3" name="Zástupný obsah 2">
            <a:extLst>
              <a:ext uri="{FF2B5EF4-FFF2-40B4-BE49-F238E27FC236}">
                <a16:creationId xmlns:a16="http://schemas.microsoft.com/office/drawing/2014/main" xmlns="" id="{26FD3327-BDBD-4C25-B7FA-F25104B9033A}"/>
              </a:ext>
            </a:extLst>
          </p:cNvPr>
          <p:cNvSpPr>
            <a:spLocks noGrp="1"/>
          </p:cNvSpPr>
          <p:nvPr>
            <p:ph idx="1"/>
          </p:nvPr>
        </p:nvSpPr>
        <p:spPr>
          <a:xfrm>
            <a:off x="457200" y="2420888"/>
            <a:ext cx="8229600" cy="3705275"/>
          </a:xfrm>
        </p:spPr>
        <p:txBody>
          <a:bodyPr>
            <a:normAutofit fontScale="85000" lnSpcReduction="10000"/>
          </a:bodyPr>
          <a:lstStyle/>
          <a:p>
            <a:pPr marL="0" indent="0">
              <a:buNone/>
            </a:pPr>
            <a:r>
              <a:rPr lang="cs-CZ" sz="2400" b="1" dirty="0"/>
              <a:t>Zpracování Akčního plánu (AP)</a:t>
            </a:r>
          </a:p>
          <a:p>
            <a:pPr marL="0" indent="0">
              <a:buNone/>
            </a:pPr>
            <a:r>
              <a:rPr lang="cs-CZ" sz="2400" dirty="0"/>
              <a:t>V současné době platí AP do února 2023</a:t>
            </a:r>
          </a:p>
          <a:p>
            <a:pPr marL="0" indent="0">
              <a:buNone/>
            </a:pPr>
            <a:r>
              <a:rPr lang="cs-CZ" sz="2400" b="1" dirty="0"/>
              <a:t>Budou zpracovány 3 AP</a:t>
            </a:r>
          </a:p>
          <a:p>
            <a:r>
              <a:rPr lang="cs-CZ" sz="2400" dirty="0"/>
              <a:t>AP od března 2023 do prosince 2023</a:t>
            </a:r>
          </a:p>
          <a:p>
            <a:r>
              <a:rPr lang="cs-CZ" sz="2400" dirty="0"/>
              <a:t>AP 2024</a:t>
            </a:r>
          </a:p>
          <a:p>
            <a:r>
              <a:rPr lang="cs-CZ" sz="2400" dirty="0"/>
              <a:t>AP 2025</a:t>
            </a:r>
          </a:p>
          <a:p>
            <a:pPr marL="0" indent="0">
              <a:buNone/>
            </a:pPr>
            <a:r>
              <a:rPr lang="cs-CZ" sz="2400" b="1" dirty="0"/>
              <a:t>Cíl</a:t>
            </a:r>
            <a:r>
              <a:rPr lang="cs-CZ" sz="2400" dirty="0"/>
              <a:t>: rozpracovat SR MAP schválený ŘV do konkrétních aktivit, jejichž realizací bude dosaženo stanoveného cíle</a:t>
            </a:r>
          </a:p>
          <a:p>
            <a:pPr marL="0" indent="0">
              <a:buNone/>
            </a:pPr>
            <a:r>
              <a:rPr lang="cs-CZ" sz="2400" dirty="0"/>
              <a:t>Akční plány musí na sebe navazovat a pokrývat celou dobu realizace projektu</a:t>
            </a:r>
          </a:p>
          <a:p>
            <a:pPr marL="0" indent="0">
              <a:buNone/>
            </a:pPr>
            <a:r>
              <a:rPr lang="cs-CZ" sz="2400" dirty="0"/>
              <a:t>RT MAP sleduje naplňování jednotlivých AP a na základě tohoto sledování navrhuje úpravy</a:t>
            </a:r>
          </a:p>
          <a:p>
            <a:endParaRPr lang="cs-CZ" sz="2200" b="1" dirty="0"/>
          </a:p>
        </p:txBody>
      </p:sp>
    </p:spTree>
    <p:extLst>
      <p:ext uri="{BB962C8B-B14F-4D97-AF65-F5344CB8AC3E}">
        <p14:creationId xmlns:p14="http://schemas.microsoft.com/office/powerpoint/2010/main" val="2427418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72EB6B4-C85A-4D32-8ECE-18B8A8081EFD}"/>
              </a:ext>
            </a:extLst>
          </p:cNvPr>
          <p:cNvSpPr>
            <a:spLocks noGrp="1"/>
          </p:cNvSpPr>
          <p:nvPr>
            <p:ph type="title"/>
          </p:nvPr>
        </p:nvSpPr>
        <p:spPr>
          <a:xfrm>
            <a:off x="457200" y="274638"/>
            <a:ext cx="8229600" cy="1642194"/>
          </a:xfrm>
        </p:spPr>
        <p:txBody>
          <a:bodyPr>
            <a:normAutofit fontScale="90000"/>
          </a:bodyPr>
          <a:lstStyle/>
          <a:p>
            <a:r>
              <a:rPr lang="cs-CZ" dirty="0" smtClean="0"/>
              <a:t/>
            </a:r>
            <a:br>
              <a:rPr lang="cs-CZ" dirty="0" smtClean="0"/>
            </a:br>
            <a:r>
              <a:rPr lang="cs-CZ" dirty="0" smtClean="0"/>
              <a:t/>
            </a:r>
            <a:br>
              <a:rPr lang="cs-CZ" dirty="0" smtClean="0"/>
            </a:br>
            <a:r>
              <a:rPr lang="cs-CZ" sz="3600" b="1" dirty="0" smtClean="0"/>
              <a:t>Typy </a:t>
            </a:r>
            <a:r>
              <a:rPr lang="cs-CZ" sz="3600" b="1" dirty="0"/>
              <a:t>aktivit</a:t>
            </a:r>
          </a:p>
        </p:txBody>
      </p:sp>
      <p:sp>
        <p:nvSpPr>
          <p:cNvPr id="3" name="Zástupný obsah 2">
            <a:extLst>
              <a:ext uri="{FF2B5EF4-FFF2-40B4-BE49-F238E27FC236}">
                <a16:creationId xmlns:a16="http://schemas.microsoft.com/office/drawing/2014/main" xmlns="" id="{0D181CF7-5075-4D22-8055-70708BC8A03D}"/>
              </a:ext>
            </a:extLst>
          </p:cNvPr>
          <p:cNvSpPr>
            <a:spLocks noGrp="1"/>
          </p:cNvSpPr>
          <p:nvPr>
            <p:ph idx="1"/>
          </p:nvPr>
        </p:nvSpPr>
        <p:spPr>
          <a:xfrm>
            <a:off x="457200" y="2276872"/>
            <a:ext cx="8229600" cy="3849291"/>
          </a:xfrm>
        </p:spPr>
        <p:txBody>
          <a:bodyPr>
            <a:normAutofit fontScale="77500" lnSpcReduction="20000"/>
          </a:bodyPr>
          <a:lstStyle/>
          <a:p>
            <a:r>
              <a:rPr lang="cs-CZ" b="1" dirty="0"/>
              <a:t>Aktivity škol a ŠZ </a:t>
            </a:r>
            <a:r>
              <a:rPr lang="cs-CZ" dirty="0"/>
              <a:t>– realizovatelné uvnitř jednotlivých škol a ŠZ</a:t>
            </a:r>
          </a:p>
          <a:p>
            <a:r>
              <a:rPr lang="cs-CZ" b="1" dirty="0"/>
              <a:t>Aktivity spolupráce </a:t>
            </a:r>
          </a:p>
          <a:p>
            <a:pPr marL="0" indent="0">
              <a:buNone/>
            </a:pPr>
            <a:r>
              <a:rPr lang="cs-CZ" dirty="0"/>
              <a:t>– spolupráce mezi školami </a:t>
            </a:r>
          </a:p>
          <a:p>
            <a:pPr>
              <a:buFontTx/>
              <a:buChar char="-"/>
            </a:pPr>
            <a:r>
              <a:rPr lang="cs-CZ" dirty="0"/>
              <a:t>spolupráce mezi školami a ostatními aktéry ve vzdělávání</a:t>
            </a:r>
          </a:p>
          <a:p>
            <a:r>
              <a:rPr lang="cs-CZ" b="1" dirty="0"/>
              <a:t>Aktivity dalších aktérů ve vzdělávání </a:t>
            </a:r>
            <a:r>
              <a:rPr lang="cs-CZ" dirty="0"/>
              <a:t>– realizovány uvnitř těchto institucí</a:t>
            </a:r>
          </a:p>
          <a:p>
            <a:r>
              <a:rPr lang="cs-CZ" b="1" dirty="0"/>
              <a:t>Aktivity spolupráce mezi ostatním aktéry ve vzdělávání</a:t>
            </a:r>
          </a:p>
          <a:p>
            <a:r>
              <a:rPr lang="cs-CZ" b="1" dirty="0"/>
              <a:t>Aktivity spolupráce v rámci podaktivit MAP III</a:t>
            </a:r>
          </a:p>
          <a:p>
            <a:pPr marL="0" indent="0">
              <a:buNone/>
            </a:pPr>
            <a:endParaRPr lang="cs-CZ" dirty="0"/>
          </a:p>
        </p:txBody>
      </p:sp>
    </p:spTree>
    <p:extLst>
      <p:ext uri="{BB962C8B-B14F-4D97-AF65-F5344CB8AC3E}">
        <p14:creationId xmlns:p14="http://schemas.microsoft.com/office/powerpoint/2010/main" val="103671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349B6C3-1796-4248-AF89-4AC8B84BCF56}"/>
              </a:ext>
            </a:extLst>
          </p:cNvPr>
          <p:cNvSpPr>
            <a:spLocks noGrp="1"/>
          </p:cNvSpPr>
          <p:nvPr>
            <p:ph type="title"/>
          </p:nvPr>
        </p:nvSpPr>
        <p:spPr>
          <a:xfrm>
            <a:off x="457200" y="274638"/>
            <a:ext cx="8229600" cy="1786210"/>
          </a:xfrm>
        </p:spPr>
        <p:txBody>
          <a:bodyPr>
            <a:normAutofit fontScale="90000"/>
          </a:bodyPr>
          <a:lstStyle/>
          <a:p>
            <a:r>
              <a:rPr lang="cs-CZ" dirty="0"/>
              <a:t/>
            </a:r>
            <a:br>
              <a:rPr lang="cs-CZ" dirty="0"/>
            </a:br>
            <a:r>
              <a:rPr lang="cs-CZ" dirty="0" smtClean="0"/>
              <a:t/>
            </a:r>
            <a:br>
              <a:rPr lang="cs-CZ" dirty="0" smtClean="0"/>
            </a:br>
            <a:r>
              <a:rPr lang="cs-CZ" dirty="0" smtClean="0"/>
              <a:t/>
            </a:r>
            <a:br>
              <a:rPr lang="cs-CZ" dirty="0" smtClean="0"/>
            </a:br>
            <a:r>
              <a:rPr lang="cs-CZ" sz="3600" b="1" dirty="0" smtClean="0"/>
              <a:t>Aktivity </a:t>
            </a:r>
            <a:r>
              <a:rPr lang="cs-CZ" sz="3600" b="1" dirty="0"/>
              <a:t>škol a školských zařízení</a:t>
            </a:r>
            <a:r>
              <a:rPr lang="cs-CZ" sz="3600" dirty="0"/>
              <a:t/>
            </a:r>
            <a:br>
              <a:rPr lang="cs-CZ" sz="3600" dirty="0"/>
            </a:br>
            <a:endParaRPr lang="cs-CZ" sz="3600" dirty="0"/>
          </a:p>
        </p:txBody>
      </p:sp>
      <p:sp>
        <p:nvSpPr>
          <p:cNvPr id="3" name="Zástupný obsah 2">
            <a:extLst>
              <a:ext uri="{FF2B5EF4-FFF2-40B4-BE49-F238E27FC236}">
                <a16:creationId xmlns:a16="http://schemas.microsoft.com/office/drawing/2014/main" xmlns="" id="{71F1D12F-EB8A-4C29-A6AF-C84E9F632758}"/>
              </a:ext>
            </a:extLst>
          </p:cNvPr>
          <p:cNvSpPr>
            <a:spLocks noGrp="1"/>
          </p:cNvSpPr>
          <p:nvPr>
            <p:ph idx="1"/>
          </p:nvPr>
        </p:nvSpPr>
        <p:spPr>
          <a:xfrm>
            <a:off x="457200" y="2348880"/>
            <a:ext cx="8229600" cy="3777283"/>
          </a:xfrm>
        </p:spPr>
        <p:txBody>
          <a:bodyPr>
            <a:normAutofit/>
          </a:bodyPr>
          <a:lstStyle/>
          <a:p>
            <a:r>
              <a:rPr lang="cs-CZ" sz="2400" dirty="0"/>
              <a:t>Aktivity na podporu vzdělávání žáků a učitelů plánují školy </a:t>
            </a:r>
            <a:r>
              <a:rPr lang="cs-CZ" sz="2400" b="1" u="sng" dirty="0"/>
              <a:t>na své </a:t>
            </a:r>
            <a:r>
              <a:rPr lang="cs-CZ" sz="2400" b="1" u="sng" dirty="0" smtClean="0"/>
              <a:t>úrovni – předají své </a:t>
            </a:r>
            <a:r>
              <a:rPr lang="cs-CZ" sz="2400" b="1" u="sng" dirty="0" err="1" smtClean="0"/>
              <a:t>ŠAPy</a:t>
            </a:r>
            <a:r>
              <a:rPr lang="cs-CZ" sz="2400" b="1" u="sng" dirty="0" smtClean="0"/>
              <a:t>.</a:t>
            </a:r>
            <a:endParaRPr lang="cs-CZ" sz="2400" b="1" u="sng" dirty="0"/>
          </a:p>
          <a:p>
            <a:pPr marL="0" indent="0">
              <a:buNone/>
            </a:pPr>
            <a:r>
              <a:rPr lang="cs-CZ" sz="2400" dirty="0" smtClean="0"/>
              <a:t>Tyto aktivity </a:t>
            </a:r>
            <a:r>
              <a:rPr lang="cs-CZ" sz="2400" dirty="0"/>
              <a:t>mohou být financovány:</a:t>
            </a:r>
          </a:p>
          <a:p>
            <a:r>
              <a:rPr lang="cs-CZ" sz="2400" dirty="0" smtClean="0"/>
              <a:t>Ze </a:t>
            </a:r>
            <a:r>
              <a:rPr lang="cs-CZ" sz="2400" dirty="0"/>
              <a:t>Šablon</a:t>
            </a:r>
          </a:p>
          <a:p>
            <a:r>
              <a:rPr lang="cs-CZ" sz="2400" dirty="0"/>
              <a:t>Z jiných zdrojů financování</a:t>
            </a:r>
          </a:p>
          <a:p>
            <a:r>
              <a:rPr lang="cs-CZ" sz="2400" dirty="0"/>
              <a:t>Školy mohou zařadit do těchto aktivit i aktivity bez nutnosti finanční podpory</a:t>
            </a:r>
          </a:p>
          <a:p>
            <a:pPr marL="0" indent="0">
              <a:buNone/>
            </a:pPr>
            <a:r>
              <a:rPr lang="cs-CZ" sz="2400" dirty="0"/>
              <a:t>Veškeré tyto podklady předají manažerce KA</a:t>
            </a:r>
          </a:p>
          <a:p>
            <a:endParaRPr lang="cs-CZ" dirty="0"/>
          </a:p>
        </p:txBody>
      </p:sp>
    </p:spTree>
    <p:extLst>
      <p:ext uri="{BB962C8B-B14F-4D97-AF65-F5344CB8AC3E}">
        <p14:creationId xmlns:p14="http://schemas.microsoft.com/office/powerpoint/2010/main" val="3970787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848CD52-C6B1-45C3-A813-7FC72E2D48D4}"/>
              </a:ext>
            </a:extLst>
          </p:cNvPr>
          <p:cNvSpPr>
            <a:spLocks noGrp="1"/>
          </p:cNvSpPr>
          <p:nvPr>
            <p:ph type="title"/>
          </p:nvPr>
        </p:nvSpPr>
        <p:spPr>
          <a:xfrm>
            <a:off x="457200" y="274638"/>
            <a:ext cx="8229600" cy="1642194"/>
          </a:xfrm>
        </p:spPr>
        <p:txBody>
          <a:bodyPr>
            <a:normAutofit fontScale="90000"/>
          </a:bodyPr>
          <a:lstStyle/>
          <a:p>
            <a:r>
              <a:rPr lang="cs-CZ" dirty="0" smtClean="0"/>
              <a:t/>
            </a:r>
            <a:br>
              <a:rPr lang="cs-CZ" dirty="0" smtClean="0"/>
            </a:br>
            <a:r>
              <a:rPr lang="cs-CZ" dirty="0"/>
              <a:t/>
            </a:r>
            <a:br>
              <a:rPr lang="cs-CZ" dirty="0"/>
            </a:br>
            <a:r>
              <a:rPr lang="cs-CZ" sz="3600" b="1" dirty="0" smtClean="0"/>
              <a:t>Aktivity </a:t>
            </a:r>
            <a:r>
              <a:rPr lang="cs-CZ" sz="3600" b="1" dirty="0"/>
              <a:t>spolupráce</a:t>
            </a:r>
          </a:p>
        </p:txBody>
      </p:sp>
      <p:sp>
        <p:nvSpPr>
          <p:cNvPr id="3" name="Zástupný obsah 2">
            <a:extLst>
              <a:ext uri="{FF2B5EF4-FFF2-40B4-BE49-F238E27FC236}">
                <a16:creationId xmlns:a16="http://schemas.microsoft.com/office/drawing/2014/main" xmlns="" id="{09F1D6CA-0EC4-4A15-91AD-81D0ACE2F0D6}"/>
              </a:ext>
            </a:extLst>
          </p:cNvPr>
          <p:cNvSpPr>
            <a:spLocks noGrp="1"/>
          </p:cNvSpPr>
          <p:nvPr>
            <p:ph idx="1"/>
          </p:nvPr>
        </p:nvSpPr>
        <p:spPr>
          <a:xfrm>
            <a:off x="457200" y="2204864"/>
            <a:ext cx="8229600" cy="3921299"/>
          </a:xfrm>
        </p:spPr>
        <p:txBody>
          <a:bodyPr>
            <a:normAutofit fontScale="70000" lnSpcReduction="20000"/>
          </a:bodyPr>
          <a:lstStyle/>
          <a:p>
            <a:r>
              <a:rPr lang="cs-CZ" dirty="0"/>
              <a:t>Aktivity spolupráce mezi školami navzájem</a:t>
            </a:r>
          </a:p>
          <a:p>
            <a:r>
              <a:rPr lang="cs-CZ" dirty="0"/>
              <a:t>Aktivity </a:t>
            </a:r>
            <a:r>
              <a:rPr lang="cs-CZ" dirty="0" smtClean="0"/>
              <a:t>spolupráce mezi </a:t>
            </a:r>
            <a:r>
              <a:rPr lang="cs-CZ" dirty="0"/>
              <a:t>školami a dalšími aktéry ve vzdělávání</a:t>
            </a:r>
          </a:p>
          <a:p>
            <a:pPr marL="0" indent="0">
              <a:buNone/>
            </a:pPr>
            <a:r>
              <a:rPr lang="cs-CZ" dirty="0"/>
              <a:t>Financování: </a:t>
            </a:r>
          </a:p>
          <a:p>
            <a:r>
              <a:rPr lang="cs-CZ" dirty="0"/>
              <a:t>Místní zdroje</a:t>
            </a:r>
          </a:p>
          <a:p>
            <a:r>
              <a:rPr lang="cs-CZ" dirty="0"/>
              <a:t>Krajské zdroje</a:t>
            </a:r>
          </a:p>
          <a:p>
            <a:r>
              <a:rPr lang="cs-CZ" dirty="0"/>
              <a:t>Státní zdroje</a:t>
            </a:r>
          </a:p>
          <a:p>
            <a:r>
              <a:rPr lang="cs-CZ" dirty="0"/>
              <a:t>Evropské zdroje</a:t>
            </a:r>
          </a:p>
          <a:p>
            <a:r>
              <a:rPr lang="cs-CZ" dirty="0"/>
              <a:t>Nadační zdroje</a:t>
            </a:r>
          </a:p>
          <a:p>
            <a:pPr marL="0" indent="0">
              <a:buNone/>
            </a:pPr>
            <a:r>
              <a:rPr lang="cs-CZ" dirty="0"/>
              <a:t>Tyto aktivity budou podkladem pro zacílení následné podpory z OP </a:t>
            </a:r>
            <a:r>
              <a:rPr lang="cs-CZ" dirty="0" smtClean="0"/>
              <a:t>JAK</a:t>
            </a:r>
            <a:endParaRPr lang="cs-CZ" dirty="0"/>
          </a:p>
        </p:txBody>
      </p:sp>
    </p:spTree>
    <p:extLst>
      <p:ext uri="{BB962C8B-B14F-4D97-AF65-F5344CB8AC3E}">
        <p14:creationId xmlns:p14="http://schemas.microsoft.com/office/powerpoint/2010/main" val="2369851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64A16E1-FEA7-4926-ADAB-25E87D89F29C}"/>
              </a:ext>
            </a:extLst>
          </p:cNvPr>
          <p:cNvSpPr>
            <a:spLocks noGrp="1"/>
          </p:cNvSpPr>
          <p:nvPr>
            <p:ph type="title"/>
          </p:nvPr>
        </p:nvSpPr>
        <p:spPr>
          <a:xfrm>
            <a:off x="457200" y="274638"/>
            <a:ext cx="8229600" cy="1786210"/>
          </a:xfrm>
        </p:spPr>
        <p:txBody>
          <a:bodyPr>
            <a:normAutofit/>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3600" b="1" dirty="0" smtClean="0"/>
              <a:t>Aktivity </a:t>
            </a:r>
            <a:r>
              <a:rPr lang="cs-CZ" sz="3600" b="1" dirty="0"/>
              <a:t>dalších aktérů ve vzdělávání</a:t>
            </a:r>
          </a:p>
        </p:txBody>
      </p:sp>
      <p:sp>
        <p:nvSpPr>
          <p:cNvPr id="3" name="Zástupný obsah 2">
            <a:extLst>
              <a:ext uri="{FF2B5EF4-FFF2-40B4-BE49-F238E27FC236}">
                <a16:creationId xmlns:a16="http://schemas.microsoft.com/office/drawing/2014/main" xmlns="" id="{A6AE24E4-0C3F-48FC-B5E5-FE4F4358F7C3}"/>
              </a:ext>
            </a:extLst>
          </p:cNvPr>
          <p:cNvSpPr>
            <a:spLocks noGrp="1"/>
          </p:cNvSpPr>
          <p:nvPr>
            <p:ph idx="1"/>
          </p:nvPr>
        </p:nvSpPr>
        <p:spPr>
          <a:xfrm>
            <a:off x="457200" y="2204864"/>
            <a:ext cx="8229600" cy="3921299"/>
          </a:xfrm>
        </p:spPr>
        <p:txBody>
          <a:bodyPr>
            <a:normAutofit/>
          </a:bodyPr>
          <a:lstStyle/>
          <a:p>
            <a:r>
              <a:rPr lang="cs-CZ" sz="2200" dirty="0"/>
              <a:t>Aktivity jsou realizovány uvnitř těchto subjektů</a:t>
            </a:r>
          </a:p>
          <a:p>
            <a:r>
              <a:rPr lang="cs-CZ" sz="2200" dirty="0"/>
              <a:t>Např. aktivita městského muzea a galerie</a:t>
            </a:r>
          </a:p>
          <a:p>
            <a:r>
              <a:rPr lang="cs-CZ" sz="2200" dirty="0"/>
              <a:t>Aktivita městské knihovny</a:t>
            </a:r>
          </a:p>
          <a:p>
            <a:r>
              <a:rPr lang="cs-CZ" sz="2200" dirty="0"/>
              <a:t>Aktivita městského kulturního střediska</a:t>
            </a:r>
          </a:p>
          <a:p>
            <a:r>
              <a:rPr lang="cs-CZ" sz="2200" dirty="0"/>
              <a:t>Aktivita nízkoprahového zařízení </a:t>
            </a:r>
          </a:p>
        </p:txBody>
      </p:sp>
    </p:spTree>
    <p:extLst>
      <p:ext uri="{BB962C8B-B14F-4D97-AF65-F5344CB8AC3E}">
        <p14:creationId xmlns:p14="http://schemas.microsoft.com/office/powerpoint/2010/main" val="88136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02234"/>
          </a:xfrm>
        </p:spPr>
        <p:txBody>
          <a:bodyPr/>
          <a:lstStyle/>
          <a:p>
            <a:r>
              <a:rPr lang="cs-CZ" dirty="0" smtClean="0"/>
              <a:t/>
            </a:r>
            <a:br>
              <a:rPr lang="cs-CZ" dirty="0" smtClean="0"/>
            </a:br>
            <a:r>
              <a:rPr lang="cs-CZ" dirty="0" smtClean="0"/>
              <a:t>Projekt MAP III</a:t>
            </a:r>
            <a:endParaRPr lang="cs-CZ" b="1" dirty="0"/>
          </a:p>
        </p:txBody>
      </p:sp>
      <p:sp>
        <p:nvSpPr>
          <p:cNvPr id="3" name="Zástupný symbol pro obsah 2"/>
          <p:cNvSpPr>
            <a:spLocks noGrp="1"/>
          </p:cNvSpPr>
          <p:nvPr>
            <p:ph idx="1"/>
          </p:nvPr>
        </p:nvSpPr>
        <p:spPr>
          <a:xfrm>
            <a:off x="457200" y="2492896"/>
            <a:ext cx="8229600" cy="3024336"/>
          </a:xfrm>
        </p:spPr>
        <p:txBody>
          <a:bodyPr>
            <a:normAutofit fontScale="70000" lnSpcReduction="20000"/>
          </a:bodyPr>
          <a:lstStyle/>
          <a:p>
            <a:pPr marL="0" indent="0">
              <a:buNone/>
            </a:pPr>
            <a:r>
              <a:rPr lang="cs-CZ" dirty="0"/>
              <a:t>Termín realizace: </a:t>
            </a:r>
            <a:r>
              <a:rPr lang="cs-CZ" b="1" dirty="0"/>
              <a:t>1.3.2022 – 30.11.2023</a:t>
            </a:r>
          </a:p>
          <a:p>
            <a:pPr marL="0" indent="0">
              <a:buNone/>
            </a:pPr>
            <a:r>
              <a:rPr lang="cs-CZ" dirty="0"/>
              <a:t>Doba realizace: </a:t>
            </a:r>
            <a:r>
              <a:rPr lang="cs-CZ" b="1" dirty="0"/>
              <a:t>21 měsíců</a:t>
            </a:r>
          </a:p>
          <a:p>
            <a:pPr marL="0" indent="0">
              <a:buNone/>
            </a:pPr>
            <a:r>
              <a:rPr lang="cs-CZ" dirty="0"/>
              <a:t>Cílem projektu je udržení nastavené spolupráce mezi školami, školami a ostatními subjekty ve vzdělávání aj, výměna zkušeností a odborných znalostí, které vedou k rozvoji ČG, MG, rozvoji potenciálu každého žáka a  aktualizace dokumentu MAP II.</a:t>
            </a:r>
          </a:p>
          <a:p>
            <a:pPr marL="0" indent="0">
              <a:buNone/>
            </a:pPr>
            <a:r>
              <a:rPr lang="cs-CZ" b="1" dirty="0"/>
              <a:t>Klíčové aktivity:</a:t>
            </a:r>
          </a:p>
          <a:p>
            <a:r>
              <a:rPr lang="cs-CZ" dirty="0"/>
              <a:t>Rozvoj a aktualizace MAP</a:t>
            </a:r>
          </a:p>
          <a:p>
            <a:r>
              <a:rPr lang="cs-CZ" dirty="0"/>
              <a:t>Evaluace procesu MAP</a:t>
            </a:r>
          </a:p>
          <a:p>
            <a:endParaRPr lang="cs-CZ" dirty="0" smtClean="0"/>
          </a:p>
          <a:p>
            <a:endParaRPr lang="cs-CZ" dirty="0"/>
          </a:p>
        </p:txBody>
      </p:sp>
    </p:spTree>
    <p:extLst>
      <p:ext uri="{BB962C8B-B14F-4D97-AF65-F5344CB8AC3E}">
        <p14:creationId xmlns:p14="http://schemas.microsoft.com/office/powerpoint/2010/main" val="1732721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9C2232F-0A41-4F1D-914F-E2859A1A5D21}"/>
              </a:ext>
            </a:extLst>
          </p:cNvPr>
          <p:cNvSpPr>
            <a:spLocks noGrp="1"/>
          </p:cNvSpPr>
          <p:nvPr>
            <p:ph type="title"/>
          </p:nvPr>
        </p:nvSpPr>
        <p:spPr>
          <a:xfrm>
            <a:off x="457200" y="274638"/>
            <a:ext cx="8229600" cy="2218258"/>
          </a:xfrm>
        </p:spPr>
        <p:txBody>
          <a:bodyPr>
            <a:normAutofit fontScale="90000"/>
          </a:bodyPr>
          <a:lstStyle/>
          <a:p>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3600" b="1" dirty="0" smtClean="0"/>
              <a:t>Aktivity </a:t>
            </a:r>
            <a:r>
              <a:rPr lang="cs-CZ" sz="3600" b="1" dirty="0"/>
              <a:t>spolupráce mezi dalšími subjekty ve vzdělávání</a:t>
            </a:r>
          </a:p>
        </p:txBody>
      </p:sp>
      <p:sp>
        <p:nvSpPr>
          <p:cNvPr id="3" name="Zástupný obsah 2">
            <a:extLst>
              <a:ext uri="{FF2B5EF4-FFF2-40B4-BE49-F238E27FC236}">
                <a16:creationId xmlns:a16="http://schemas.microsoft.com/office/drawing/2014/main" xmlns="" id="{7D8500F8-B79F-45DC-99C0-29D52490EEA1}"/>
              </a:ext>
            </a:extLst>
          </p:cNvPr>
          <p:cNvSpPr>
            <a:spLocks noGrp="1"/>
          </p:cNvSpPr>
          <p:nvPr>
            <p:ph idx="1"/>
          </p:nvPr>
        </p:nvSpPr>
        <p:spPr>
          <a:xfrm>
            <a:off x="467544" y="2780928"/>
            <a:ext cx="8229600" cy="3345235"/>
          </a:xfrm>
        </p:spPr>
        <p:txBody>
          <a:bodyPr>
            <a:normAutofit/>
          </a:bodyPr>
          <a:lstStyle/>
          <a:p>
            <a:r>
              <a:rPr lang="cs-CZ" sz="2400" dirty="0"/>
              <a:t>Tyto aktivity jsou beze škol</a:t>
            </a:r>
          </a:p>
          <a:p>
            <a:r>
              <a:rPr lang="cs-CZ" sz="2400" dirty="0"/>
              <a:t>Aktivity spolupráce mezi knihovnou a muzeem</a:t>
            </a:r>
          </a:p>
          <a:p>
            <a:r>
              <a:rPr lang="cs-CZ" sz="2400" dirty="0"/>
              <a:t>Mezi knihovnami</a:t>
            </a:r>
          </a:p>
          <a:p>
            <a:r>
              <a:rPr lang="cs-CZ" sz="2400" dirty="0"/>
              <a:t>Mezi </a:t>
            </a:r>
            <a:r>
              <a:rPr lang="cs-CZ" sz="2400" dirty="0" err="1"/>
              <a:t>MěKS</a:t>
            </a:r>
            <a:endParaRPr lang="cs-CZ" sz="2400" dirty="0"/>
          </a:p>
          <a:p>
            <a:r>
              <a:rPr lang="cs-CZ" sz="2400" dirty="0"/>
              <a:t>Spolupráce několika NNO</a:t>
            </a:r>
          </a:p>
        </p:txBody>
      </p:sp>
    </p:spTree>
    <p:extLst>
      <p:ext uri="{BB962C8B-B14F-4D97-AF65-F5344CB8AC3E}">
        <p14:creationId xmlns:p14="http://schemas.microsoft.com/office/powerpoint/2010/main" val="288654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4D90DB9-8316-40C2-A9B3-CD5C84E53D7A}"/>
              </a:ext>
            </a:extLst>
          </p:cNvPr>
          <p:cNvSpPr>
            <a:spLocks noGrp="1"/>
          </p:cNvSpPr>
          <p:nvPr>
            <p:ph type="title"/>
          </p:nvPr>
        </p:nvSpPr>
        <p:spPr>
          <a:xfrm>
            <a:off x="442755" y="548680"/>
            <a:ext cx="8229600" cy="2448272"/>
          </a:xfrm>
        </p:spPr>
        <p:txBody>
          <a:bodyPr>
            <a:normAutofit/>
          </a:bodyPr>
          <a:lstStyle/>
          <a:p>
            <a:r>
              <a:rPr lang="cs-CZ" sz="3200" b="1" dirty="0" smtClean="0"/>
              <a:t/>
            </a:r>
            <a:br>
              <a:rPr lang="cs-CZ" sz="3200" b="1" dirty="0" smtClean="0"/>
            </a:br>
            <a:r>
              <a:rPr lang="cs-CZ" sz="3200" b="1" dirty="0" smtClean="0"/>
              <a:t>Aktivity </a:t>
            </a:r>
            <a:r>
              <a:rPr lang="cs-CZ" sz="3200" b="1" dirty="0"/>
              <a:t>spolupráce v rámci podaktivit klíčové aktivity Rozvoj a aktualizace MAP</a:t>
            </a:r>
          </a:p>
        </p:txBody>
      </p:sp>
      <p:sp>
        <p:nvSpPr>
          <p:cNvPr id="3" name="Zástupný obsah 2">
            <a:extLst>
              <a:ext uri="{FF2B5EF4-FFF2-40B4-BE49-F238E27FC236}">
                <a16:creationId xmlns:a16="http://schemas.microsoft.com/office/drawing/2014/main" xmlns="" id="{ABEDA2A8-3C02-4CC0-9DF3-07D013B40646}"/>
              </a:ext>
            </a:extLst>
          </p:cNvPr>
          <p:cNvSpPr>
            <a:spLocks noGrp="1"/>
          </p:cNvSpPr>
          <p:nvPr>
            <p:ph idx="1"/>
          </p:nvPr>
        </p:nvSpPr>
        <p:spPr>
          <a:xfrm>
            <a:off x="457200" y="2708920"/>
            <a:ext cx="8229600" cy="3417243"/>
          </a:xfrm>
        </p:spPr>
        <p:txBody>
          <a:bodyPr/>
          <a:lstStyle/>
          <a:p>
            <a:endParaRPr lang="cs-CZ" dirty="0"/>
          </a:p>
          <a:p>
            <a:r>
              <a:rPr lang="cs-CZ" sz="2400" dirty="0" smtClean="0"/>
              <a:t>Aktivity </a:t>
            </a:r>
            <a:r>
              <a:rPr lang="cs-CZ" sz="2400" dirty="0"/>
              <a:t>spolupráce mezi MAP a KAP</a:t>
            </a:r>
          </a:p>
          <a:p>
            <a:r>
              <a:rPr lang="cs-CZ" sz="2400" dirty="0"/>
              <a:t>Aktivity spolupráce mezi MAP a SRP</a:t>
            </a:r>
          </a:p>
        </p:txBody>
      </p:sp>
    </p:spTree>
    <p:extLst>
      <p:ext uri="{BB962C8B-B14F-4D97-AF65-F5344CB8AC3E}">
        <p14:creationId xmlns:p14="http://schemas.microsoft.com/office/powerpoint/2010/main" val="2698921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9959C55-9E99-4220-B3C4-0B4A7CD3F9F8}"/>
              </a:ext>
            </a:extLst>
          </p:cNvPr>
          <p:cNvSpPr>
            <a:spLocks noGrp="1"/>
          </p:cNvSpPr>
          <p:nvPr>
            <p:ph type="title"/>
          </p:nvPr>
        </p:nvSpPr>
        <p:spPr>
          <a:xfrm>
            <a:off x="457200" y="274638"/>
            <a:ext cx="8229600" cy="1642194"/>
          </a:xfrm>
        </p:spPr>
        <p:txBody>
          <a:bodyPr>
            <a:normAutofit fontScale="90000"/>
          </a:bodyPr>
          <a:lstStyle/>
          <a:p>
            <a:r>
              <a:rPr lang="cs-CZ" dirty="0" smtClean="0"/>
              <a:t/>
            </a:r>
            <a:br>
              <a:rPr lang="cs-CZ" dirty="0" smtClean="0"/>
            </a:br>
            <a:r>
              <a:rPr lang="cs-CZ" dirty="0"/>
              <a:t/>
            </a:r>
            <a:br>
              <a:rPr lang="cs-CZ" dirty="0"/>
            </a:br>
            <a:r>
              <a:rPr lang="cs-CZ" dirty="0" smtClean="0"/>
              <a:t>Investiční aktivity a aktivity spolupráce</a:t>
            </a:r>
            <a:endParaRPr lang="cs-CZ" sz="3600" b="1" dirty="0"/>
          </a:p>
        </p:txBody>
      </p:sp>
      <p:sp>
        <p:nvSpPr>
          <p:cNvPr id="3" name="Zástupný obsah 2">
            <a:extLst>
              <a:ext uri="{FF2B5EF4-FFF2-40B4-BE49-F238E27FC236}">
                <a16:creationId xmlns:a16="http://schemas.microsoft.com/office/drawing/2014/main" xmlns="" id="{8DA260E8-DA13-4F87-82B3-EF410EA2BB7F}"/>
              </a:ext>
            </a:extLst>
          </p:cNvPr>
          <p:cNvSpPr>
            <a:spLocks noGrp="1"/>
          </p:cNvSpPr>
          <p:nvPr>
            <p:ph idx="1"/>
          </p:nvPr>
        </p:nvSpPr>
        <p:spPr>
          <a:xfrm>
            <a:off x="457200" y="2132856"/>
            <a:ext cx="8229600" cy="3993307"/>
          </a:xfrm>
        </p:spPr>
        <p:txBody>
          <a:bodyPr>
            <a:normAutofit fontScale="85000" lnSpcReduction="20000"/>
          </a:bodyPr>
          <a:lstStyle/>
          <a:p>
            <a:r>
              <a:rPr lang="cs-CZ" b="1" dirty="0"/>
              <a:t>Investiční aktivity musí podporovat realizaci tzv. měkkých aktivit </a:t>
            </a:r>
            <a:r>
              <a:rPr lang="cs-CZ" dirty="0"/>
              <a:t> - konkrétní zařazené aktivity škol a aktivity spolupráce</a:t>
            </a:r>
          </a:p>
          <a:p>
            <a:r>
              <a:rPr lang="cs-CZ" b="1" dirty="0"/>
              <a:t>Do AP je nutné zahrnout i přípravné fáze dané aktivity </a:t>
            </a:r>
            <a:r>
              <a:rPr lang="cs-CZ" dirty="0"/>
              <a:t>(např. příprava žádosti o podporu, stanovení dokumentace) – od toho se odvíjejí i termíny realizace dané aktivity</a:t>
            </a:r>
          </a:p>
          <a:p>
            <a:r>
              <a:rPr lang="cs-CZ" b="1" dirty="0"/>
              <a:t>Aktivity spolupráce </a:t>
            </a:r>
            <a:r>
              <a:rPr lang="cs-CZ" dirty="0"/>
              <a:t>– potencionální žadatel vyhledá a osloví </a:t>
            </a:r>
            <a:r>
              <a:rPr lang="cs-CZ" b="1" dirty="0"/>
              <a:t>min. 3 školy</a:t>
            </a:r>
            <a:r>
              <a:rPr lang="cs-CZ" dirty="0"/>
              <a:t>, které nebyly v minulosti zapojeny v partnerských projektech  a podpoří jejich zapojení do aktivity</a:t>
            </a:r>
          </a:p>
        </p:txBody>
      </p:sp>
    </p:spTree>
    <p:extLst>
      <p:ext uri="{BB962C8B-B14F-4D97-AF65-F5344CB8AC3E}">
        <p14:creationId xmlns:p14="http://schemas.microsoft.com/office/powerpoint/2010/main" val="3761038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FCF7C4-D16C-4BEF-B17D-0756CD27541A}"/>
              </a:ext>
            </a:extLst>
          </p:cNvPr>
          <p:cNvSpPr>
            <a:spLocks noGrp="1"/>
          </p:cNvSpPr>
          <p:nvPr>
            <p:ph type="title"/>
          </p:nvPr>
        </p:nvSpPr>
        <p:spPr>
          <a:xfrm>
            <a:off x="457200" y="274638"/>
            <a:ext cx="8229600" cy="1714202"/>
          </a:xfrm>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endParaRPr lang="cs-CZ" dirty="0"/>
          </a:p>
        </p:txBody>
      </p:sp>
      <p:sp>
        <p:nvSpPr>
          <p:cNvPr id="3" name="Zástupný obsah 2">
            <a:extLst>
              <a:ext uri="{FF2B5EF4-FFF2-40B4-BE49-F238E27FC236}">
                <a16:creationId xmlns:a16="http://schemas.microsoft.com/office/drawing/2014/main" xmlns="" id="{EFB1525D-6995-4D0A-9865-E97749B265AE}"/>
              </a:ext>
            </a:extLst>
          </p:cNvPr>
          <p:cNvSpPr>
            <a:spLocks noGrp="1"/>
          </p:cNvSpPr>
          <p:nvPr>
            <p:ph idx="1"/>
          </p:nvPr>
        </p:nvSpPr>
        <p:spPr>
          <a:xfrm>
            <a:off x="457200" y="2060848"/>
            <a:ext cx="8229600" cy="4065315"/>
          </a:xfrm>
        </p:spPr>
        <p:txBody>
          <a:bodyPr>
            <a:normAutofit/>
          </a:bodyPr>
          <a:lstStyle/>
          <a:p>
            <a:pPr marL="0" indent="0" algn="ctr">
              <a:buNone/>
            </a:pPr>
            <a:endParaRPr lang="cs-CZ" dirty="0" smtClean="0"/>
          </a:p>
          <a:p>
            <a:pPr marL="0" indent="0" algn="ctr">
              <a:buNone/>
            </a:pPr>
            <a:r>
              <a:rPr lang="cs-CZ" dirty="0" smtClean="0"/>
              <a:t>Těšíme se se všemi na spolupráci. </a:t>
            </a:r>
          </a:p>
          <a:p>
            <a:pPr marL="0" indent="0" algn="ctr">
              <a:buNone/>
            </a:pPr>
            <a:r>
              <a:rPr lang="cs-CZ" dirty="0" smtClean="0"/>
              <a:t>Sdílejte, vyměňujte zkušenosti a odborné znalosti, </a:t>
            </a:r>
          </a:p>
          <a:p>
            <a:pPr marL="0" indent="0" algn="ctr">
              <a:buNone/>
            </a:pPr>
            <a:r>
              <a:rPr lang="cs-CZ" dirty="0" smtClean="0"/>
              <a:t>předkládejte nápady, náměty.</a:t>
            </a:r>
          </a:p>
          <a:p>
            <a:pPr marL="0" indent="0" algn="ctr">
              <a:buNone/>
            </a:pPr>
            <a:r>
              <a:rPr lang="cs-CZ" dirty="0" smtClean="0"/>
              <a:t>Tvořte s námi MAP III</a:t>
            </a:r>
          </a:p>
          <a:p>
            <a:pPr marL="0" indent="0" algn="ctr">
              <a:buNone/>
            </a:pPr>
            <a:r>
              <a:rPr lang="cs-CZ" dirty="0" smtClean="0"/>
              <a:t>Děkujeme !!!!!!</a:t>
            </a:r>
          </a:p>
          <a:p>
            <a:pPr marL="0" indent="0" algn="ctr">
              <a:buNone/>
            </a:pPr>
            <a:endParaRPr lang="cs-CZ" dirty="0" smtClean="0"/>
          </a:p>
          <a:p>
            <a:pPr marL="0" indent="0" algn="ctr">
              <a:buNone/>
            </a:pPr>
            <a:endParaRPr lang="cs-CZ" dirty="0" smtClean="0"/>
          </a:p>
        </p:txBody>
      </p:sp>
    </p:spTree>
    <p:extLst>
      <p:ext uri="{BB962C8B-B14F-4D97-AF65-F5344CB8AC3E}">
        <p14:creationId xmlns:p14="http://schemas.microsoft.com/office/powerpoint/2010/main" val="187208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98178"/>
          </a:xfrm>
        </p:spPr>
        <p:txBody>
          <a:bodyPr>
            <a:normAutofit fontScale="90000"/>
          </a:bodyPr>
          <a:lstStyle/>
          <a:p>
            <a:r>
              <a:rPr lang="cs-CZ" dirty="0" smtClean="0"/>
              <a:t/>
            </a:r>
            <a:br>
              <a:rPr lang="cs-CZ" dirty="0" smtClean="0"/>
            </a:br>
            <a:r>
              <a:rPr lang="cs-CZ" dirty="0"/>
              <a:t/>
            </a:r>
            <a:br>
              <a:rPr lang="cs-CZ" dirty="0"/>
            </a:br>
            <a:r>
              <a:rPr lang="cs-CZ" dirty="0" smtClean="0"/>
              <a:t>Mapa ORP a obce Čepřovice</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844824"/>
            <a:ext cx="8046156" cy="428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47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578298"/>
          </a:xfrm>
        </p:spPr>
        <p:txBody>
          <a:bodyPr/>
          <a:lstStyle/>
          <a:p>
            <a:r>
              <a:rPr lang="cs-CZ" dirty="0" smtClean="0"/>
              <a:t/>
            </a:r>
            <a:br>
              <a:rPr lang="cs-CZ" dirty="0" smtClean="0"/>
            </a:br>
            <a:r>
              <a:rPr lang="cs-CZ" b="1" dirty="0" smtClean="0"/>
              <a:t>Rozvoj </a:t>
            </a:r>
            <a:r>
              <a:rPr lang="cs-CZ" b="1" dirty="0"/>
              <a:t>a aktualizace MAP</a:t>
            </a:r>
          </a:p>
        </p:txBody>
      </p:sp>
      <p:sp>
        <p:nvSpPr>
          <p:cNvPr id="3" name="Zástupný symbol pro obsah 2"/>
          <p:cNvSpPr>
            <a:spLocks noGrp="1"/>
          </p:cNvSpPr>
          <p:nvPr>
            <p:ph idx="1"/>
          </p:nvPr>
        </p:nvSpPr>
        <p:spPr>
          <a:xfrm>
            <a:off x="457200" y="2492896"/>
            <a:ext cx="8229600" cy="3633267"/>
          </a:xfrm>
        </p:spPr>
        <p:txBody>
          <a:bodyPr/>
          <a:lstStyle/>
          <a:p>
            <a:pPr marL="0" indent="0">
              <a:buNone/>
            </a:pPr>
            <a:r>
              <a:rPr lang="cs-CZ" b="1" dirty="0"/>
              <a:t>Výsledky:</a:t>
            </a:r>
            <a:r>
              <a:rPr lang="cs-CZ" dirty="0"/>
              <a:t> </a:t>
            </a:r>
          </a:p>
          <a:p>
            <a:pPr marL="0" indent="0">
              <a:buNone/>
            </a:pPr>
            <a:r>
              <a:rPr lang="cs-CZ" dirty="0"/>
              <a:t>Aktualizace dokumentace MAP včetně tvorby AP</a:t>
            </a:r>
          </a:p>
          <a:p>
            <a:pPr marL="0" indent="0">
              <a:buNone/>
            </a:pPr>
            <a:r>
              <a:rPr lang="cs-CZ" b="1" dirty="0"/>
              <a:t>Doložení:</a:t>
            </a:r>
            <a:r>
              <a:rPr lang="cs-CZ" dirty="0"/>
              <a:t> </a:t>
            </a:r>
          </a:p>
          <a:p>
            <a:r>
              <a:rPr lang="cs-CZ" dirty="0"/>
              <a:t>MAP III</a:t>
            </a:r>
          </a:p>
          <a:p>
            <a:r>
              <a:rPr lang="cs-CZ" dirty="0"/>
              <a:t>Akční plány 2023, 2024, 2025</a:t>
            </a:r>
          </a:p>
        </p:txBody>
      </p:sp>
    </p:spTree>
    <p:extLst>
      <p:ext uri="{BB962C8B-B14F-4D97-AF65-F5344CB8AC3E}">
        <p14:creationId xmlns:p14="http://schemas.microsoft.com/office/powerpoint/2010/main" val="414688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2160240"/>
          </a:xfrm>
        </p:spPr>
        <p:txBody>
          <a:bodyPr/>
          <a:lstStyle/>
          <a:p>
            <a:r>
              <a:rPr lang="cs-CZ" dirty="0" smtClean="0"/>
              <a:t/>
            </a:r>
            <a:br>
              <a:rPr lang="cs-CZ" dirty="0" smtClean="0"/>
            </a:br>
            <a:r>
              <a:rPr lang="cs-CZ" b="1" dirty="0" smtClean="0"/>
              <a:t>Evaluace procesu MAP</a:t>
            </a:r>
            <a:endParaRPr lang="cs-CZ" b="1" dirty="0"/>
          </a:p>
        </p:txBody>
      </p:sp>
      <p:sp>
        <p:nvSpPr>
          <p:cNvPr id="3" name="Zástupný symbol pro obsah 2"/>
          <p:cNvSpPr>
            <a:spLocks noGrp="1"/>
          </p:cNvSpPr>
          <p:nvPr>
            <p:ph idx="1"/>
          </p:nvPr>
        </p:nvSpPr>
        <p:spPr>
          <a:xfrm>
            <a:off x="457200" y="2564904"/>
            <a:ext cx="8229600" cy="3561259"/>
          </a:xfrm>
        </p:spPr>
        <p:txBody>
          <a:bodyPr/>
          <a:lstStyle/>
          <a:p>
            <a:pPr marL="0" indent="0">
              <a:buNone/>
            </a:pPr>
            <a:r>
              <a:rPr lang="cs-CZ" dirty="0"/>
              <a:t>Vyhodnocení celého procesu plánování (MAP I, MAP II, MAP III)</a:t>
            </a:r>
          </a:p>
          <a:p>
            <a:pPr marL="0" indent="0">
              <a:buNone/>
            </a:pPr>
            <a:r>
              <a:rPr lang="cs-CZ" b="1" dirty="0"/>
              <a:t>Výsledek</a:t>
            </a:r>
          </a:p>
          <a:p>
            <a:r>
              <a:rPr lang="cs-CZ" dirty="0"/>
              <a:t>Závěrečná evaluační zpráva</a:t>
            </a:r>
          </a:p>
          <a:p>
            <a:pPr marL="0" indent="0">
              <a:buNone/>
            </a:pPr>
            <a:r>
              <a:rPr lang="cs-CZ" dirty="0"/>
              <a:t>Samostatná pozice od 1.9.2022: evaluátor</a:t>
            </a:r>
          </a:p>
          <a:p>
            <a:endParaRPr lang="cs-CZ" dirty="0"/>
          </a:p>
          <a:p>
            <a:pPr marL="0" indent="0">
              <a:buNone/>
            </a:pPr>
            <a:endParaRPr lang="cs-CZ" dirty="0"/>
          </a:p>
        </p:txBody>
      </p:sp>
    </p:spTree>
    <p:extLst>
      <p:ext uri="{BB962C8B-B14F-4D97-AF65-F5344CB8AC3E}">
        <p14:creationId xmlns:p14="http://schemas.microsoft.com/office/powerpoint/2010/main" val="84102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2304256"/>
          </a:xfrm>
        </p:spPr>
        <p:txBody>
          <a:bodyPr/>
          <a:lstStyle/>
          <a:p>
            <a:r>
              <a:rPr lang="cs-CZ" dirty="0" smtClean="0"/>
              <a:t/>
            </a:r>
            <a:br>
              <a:rPr lang="cs-CZ" dirty="0" smtClean="0"/>
            </a:br>
            <a:r>
              <a:rPr lang="cs-CZ" b="1" dirty="0" smtClean="0"/>
              <a:t>A</a:t>
            </a:r>
            <a:r>
              <a:rPr lang="cs-CZ" b="1" dirty="0"/>
              <a:t>.     Aktualizace analytické části</a:t>
            </a:r>
          </a:p>
        </p:txBody>
      </p:sp>
      <p:sp>
        <p:nvSpPr>
          <p:cNvPr id="3" name="Zástupný symbol pro obsah 2"/>
          <p:cNvSpPr>
            <a:spLocks noGrp="1"/>
          </p:cNvSpPr>
          <p:nvPr>
            <p:ph idx="1"/>
          </p:nvPr>
        </p:nvSpPr>
        <p:spPr>
          <a:xfrm>
            <a:off x="457200" y="2780928"/>
            <a:ext cx="8229600" cy="3960440"/>
          </a:xfrm>
        </p:spPr>
        <p:txBody>
          <a:bodyPr>
            <a:normAutofit lnSpcReduction="10000"/>
          </a:bodyPr>
          <a:lstStyle/>
          <a:p>
            <a:r>
              <a:rPr lang="cs-CZ" dirty="0"/>
              <a:t>A.1 Vytvoření podkladů pro aktualizaci analytické části</a:t>
            </a:r>
          </a:p>
          <a:p>
            <a:r>
              <a:rPr lang="cs-CZ" dirty="0"/>
              <a:t>A.2 Revize analýzy stavu a potřeb, SWOT-3 analýz, identifikace příčin</a:t>
            </a:r>
          </a:p>
          <a:p>
            <a:r>
              <a:rPr lang="cs-CZ" dirty="0"/>
              <a:t>A.3 Doplnění informací o potřebách investic ve školách a stupni připravenosti</a:t>
            </a:r>
          </a:p>
          <a:p>
            <a:r>
              <a:rPr lang="cs-CZ" dirty="0"/>
              <a:t>A.4 Aktualizace hlavních problémů k řešení, popis jejich příčin a návrh řešení</a:t>
            </a:r>
          </a:p>
          <a:p>
            <a:endParaRPr lang="cs-CZ" dirty="0"/>
          </a:p>
        </p:txBody>
      </p:sp>
    </p:spTree>
    <p:extLst>
      <p:ext uri="{BB962C8B-B14F-4D97-AF65-F5344CB8AC3E}">
        <p14:creationId xmlns:p14="http://schemas.microsoft.com/office/powerpoint/2010/main" val="51774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1872208"/>
          </a:xfrm>
        </p:spPr>
        <p:txBody>
          <a:bodyPr>
            <a:normAutofit/>
          </a:bodyPr>
          <a:lstStyle/>
          <a:p>
            <a:r>
              <a:rPr lang="cs-CZ" sz="3200" b="1" dirty="0" smtClean="0"/>
              <a:t/>
            </a:r>
            <a:br>
              <a:rPr lang="cs-CZ" sz="3200" b="1" dirty="0" smtClean="0"/>
            </a:br>
            <a:r>
              <a:rPr lang="cs-CZ" sz="3200" b="1" dirty="0" smtClean="0"/>
              <a:t>Vytvoření </a:t>
            </a:r>
            <a:r>
              <a:rPr lang="cs-CZ" sz="3200" b="1" dirty="0"/>
              <a:t>podkladů pro aktualizaci analytické části</a:t>
            </a:r>
          </a:p>
        </p:txBody>
      </p:sp>
      <p:sp>
        <p:nvSpPr>
          <p:cNvPr id="3" name="Zástupný symbol pro obsah 2"/>
          <p:cNvSpPr>
            <a:spLocks noGrp="1"/>
          </p:cNvSpPr>
          <p:nvPr>
            <p:ph idx="1"/>
          </p:nvPr>
        </p:nvSpPr>
        <p:spPr>
          <a:xfrm>
            <a:off x="457200" y="2348880"/>
            <a:ext cx="8229600" cy="4392488"/>
          </a:xfrm>
        </p:spPr>
        <p:txBody>
          <a:bodyPr>
            <a:normAutofit fontScale="47500" lnSpcReduction="20000"/>
          </a:bodyPr>
          <a:lstStyle/>
          <a:p>
            <a:endParaRPr lang="cs-CZ" b="1" u="sng" dirty="0"/>
          </a:p>
          <a:p>
            <a:pPr marL="0" indent="0">
              <a:buNone/>
            </a:pPr>
            <a:r>
              <a:rPr lang="cs-CZ" b="1" u="sng" dirty="0"/>
              <a:t>Podklady </a:t>
            </a:r>
            <a:r>
              <a:rPr lang="cs-CZ" b="1" u="sng" dirty="0" smtClean="0"/>
              <a:t>pro aktualizaci analytické části</a:t>
            </a:r>
          </a:p>
          <a:p>
            <a:r>
              <a:rPr lang="cs-CZ" dirty="0" smtClean="0"/>
              <a:t>Závěrečná </a:t>
            </a:r>
            <a:r>
              <a:rPr lang="cs-CZ" dirty="0"/>
              <a:t>evaluační zpráva MAP II</a:t>
            </a:r>
          </a:p>
          <a:p>
            <a:r>
              <a:rPr lang="cs-CZ" dirty="0"/>
              <a:t>Dokument MAP II</a:t>
            </a:r>
          </a:p>
          <a:p>
            <a:r>
              <a:rPr lang="cs-CZ" dirty="0" smtClean="0"/>
              <a:t>Strategické plány rozvoje škol a školní akční plány </a:t>
            </a:r>
            <a:r>
              <a:rPr lang="cs-CZ" dirty="0"/>
              <a:t>poskytnuté od analytiků ze </a:t>
            </a:r>
            <a:r>
              <a:rPr lang="cs-CZ" dirty="0" smtClean="0"/>
              <a:t>škol, které budou zahrnovat kromě analýzy školy, SWOT analýzy, na základě, kterých  si stanoví hlavní problémy školy, příčiny těchto problémů, na základě těchto zjištění priority škol, hlavní cíle na základě nastavených priorit a konkrétní aktivity, kterými nastavených cílů dosáhnou a to investiční a neinvestiční, aktivity škol a aktivity spolupráce.</a:t>
            </a:r>
          </a:p>
          <a:p>
            <a:r>
              <a:rPr lang="cs-CZ" b="1" u="sng" dirty="0" smtClean="0"/>
              <a:t>Investiční aktivity musí podpořit neinvestiční aktivity (např. vybudování studovny a nákup knih aj.). Zároveň již musí školy popsat v jaké fázi přípravy jsou investiční aktivity , zda zřizovatel dá souhlas se zařazením dané investice do investičních záměrů a nebo pokud je potřeba dohoda, tak zda je tato připravena, protože se dokládá ještě před zapsáním investičního záměru do MAP.</a:t>
            </a:r>
          </a:p>
          <a:p>
            <a:pPr marL="0" indent="0">
              <a:buNone/>
            </a:pPr>
            <a:r>
              <a:rPr lang="cs-CZ" dirty="0"/>
              <a:t>Popis investic </a:t>
            </a:r>
            <a:r>
              <a:rPr lang="cs-CZ" b="1" u="sng" dirty="0"/>
              <a:t>musí</a:t>
            </a:r>
            <a:r>
              <a:rPr lang="cs-CZ" dirty="0"/>
              <a:t> zahrnovat: </a:t>
            </a:r>
          </a:p>
          <a:p>
            <a:pPr marL="0" indent="0">
              <a:buNone/>
            </a:pPr>
            <a:r>
              <a:rPr lang="cs-CZ" dirty="0"/>
              <a:t>Stupeň připravenosti investice</a:t>
            </a:r>
          </a:p>
          <a:p>
            <a:pPr marL="0" indent="0">
              <a:buNone/>
            </a:pPr>
            <a:r>
              <a:rPr lang="cs-CZ" dirty="0" smtClean="0"/>
              <a:t>Doplněný </a:t>
            </a:r>
            <a:r>
              <a:rPr lang="cs-CZ" dirty="0"/>
              <a:t>informací, že:</a:t>
            </a:r>
          </a:p>
          <a:p>
            <a:r>
              <a:rPr lang="cs-CZ" dirty="0"/>
              <a:t>zřizovatel dal souhlas se zařazením záměru do tabulky investičních priorit</a:t>
            </a:r>
          </a:p>
          <a:p>
            <a:r>
              <a:rPr lang="cs-CZ" dirty="0"/>
              <a:t>Existuje dohoda o investicích </a:t>
            </a:r>
          </a:p>
          <a:p>
            <a:pPr marL="0" indent="0">
              <a:buNone/>
            </a:pPr>
            <a:r>
              <a:rPr lang="cs-CZ" dirty="0"/>
              <a:t>Dle typu investice je potřeba obojí nebo pouze souhlas zřizovatele viz. Postupy III str. 52-53</a:t>
            </a:r>
          </a:p>
          <a:p>
            <a:endParaRPr lang="cs-CZ" b="1" u="sng" dirty="0"/>
          </a:p>
        </p:txBody>
      </p:sp>
    </p:spTree>
    <p:extLst>
      <p:ext uri="{BB962C8B-B14F-4D97-AF65-F5344CB8AC3E}">
        <p14:creationId xmlns:p14="http://schemas.microsoft.com/office/powerpoint/2010/main" val="328154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1872208"/>
          </a:xfrm>
        </p:spPr>
        <p:txBody>
          <a:bodyPr>
            <a:normAutofit/>
          </a:bodyPr>
          <a:lstStyle/>
          <a:p>
            <a:r>
              <a:rPr lang="cs-CZ" sz="3200" b="1" dirty="0" smtClean="0"/>
              <a:t/>
            </a:r>
            <a:br>
              <a:rPr lang="cs-CZ" sz="3200" b="1" dirty="0" smtClean="0"/>
            </a:br>
            <a:r>
              <a:rPr lang="cs-CZ" sz="3200" b="1" dirty="0" smtClean="0"/>
              <a:t>Vytvoření </a:t>
            </a:r>
            <a:r>
              <a:rPr lang="cs-CZ" sz="3200" b="1" dirty="0"/>
              <a:t>podkladů pro aktualizaci analytické části</a:t>
            </a:r>
          </a:p>
        </p:txBody>
      </p:sp>
      <p:sp>
        <p:nvSpPr>
          <p:cNvPr id="3" name="Zástupný symbol pro obsah 2"/>
          <p:cNvSpPr>
            <a:spLocks noGrp="1"/>
          </p:cNvSpPr>
          <p:nvPr>
            <p:ph idx="1"/>
          </p:nvPr>
        </p:nvSpPr>
        <p:spPr>
          <a:xfrm>
            <a:off x="457200" y="2348880"/>
            <a:ext cx="8229600" cy="4392488"/>
          </a:xfrm>
        </p:spPr>
        <p:txBody>
          <a:bodyPr>
            <a:normAutofit fontScale="62500" lnSpcReduction="20000"/>
          </a:bodyPr>
          <a:lstStyle/>
          <a:p>
            <a:endParaRPr lang="cs-CZ" b="1" u="sng" dirty="0"/>
          </a:p>
          <a:p>
            <a:r>
              <a:rPr lang="cs-CZ" dirty="0" smtClean="0"/>
              <a:t>Srovnání </a:t>
            </a:r>
            <a:r>
              <a:rPr lang="cs-CZ" dirty="0"/>
              <a:t>tohoto stavu se situací v ČR (výroční zprávy ČŠI, aktuální </a:t>
            </a:r>
            <a:r>
              <a:rPr lang="cs-CZ" dirty="0" smtClean="0"/>
              <a:t>tématické zprávy </a:t>
            </a:r>
            <a:r>
              <a:rPr lang="cs-CZ" dirty="0"/>
              <a:t>ČŠI, šetření PISA, TALIS v ČR nebo mezinárodní studie) </a:t>
            </a:r>
            <a:endParaRPr lang="cs-CZ" dirty="0" smtClean="0"/>
          </a:p>
          <a:p>
            <a:r>
              <a:rPr lang="cs-CZ" dirty="0" smtClean="0"/>
              <a:t>Vyhodnocení </a:t>
            </a:r>
            <a:r>
              <a:rPr lang="cs-CZ" dirty="0"/>
              <a:t>naplňování akčního plánu z MAP II (tj. jaké naplánované aktivity školy realizovaly v rámci Šablon, jaké aktivity spolupráce se realizovaly v rámci implementace MAP) musí být provázáno s naplňováním jednotlivých cílů SR – analytici a </a:t>
            </a:r>
            <a:r>
              <a:rPr lang="cs-CZ" dirty="0" smtClean="0"/>
              <a:t>manažer KA</a:t>
            </a:r>
            <a:endParaRPr lang="cs-CZ" dirty="0"/>
          </a:p>
          <a:p>
            <a:r>
              <a:rPr lang="cs-CZ" dirty="0"/>
              <a:t>Aktuální informace ze strategických záměrů a dokumentů v území pro oblast </a:t>
            </a:r>
            <a:r>
              <a:rPr lang="cs-CZ" dirty="0" smtClean="0"/>
              <a:t>vzdělávání </a:t>
            </a:r>
            <a:r>
              <a:rPr lang="cs-CZ" dirty="0"/>
              <a:t>(pokud byly aktualizovány nebo byly vytvořeny nové</a:t>
            </a:r>
            <a:r>
              <a:rPr lang="cs-CZ" dirty="0" smtClean="0"/>
              <a:t>) </a:t>
            </a:r>
          </a:p>
          <a:p>
            <a:r>
              <a:rPr lang="cs-CZ" dirty="0" smtClean="0"/>
              <a:t>Veškeré tyto podkladové informace zpracuje manažerka KA a předá PS</a:t>
            </a:r>
          </a:p>
          <a:p>
            <a:r>
              <a:rPr lang="cs-CZ" dirty="0" smtClean="0"/>
              <a:t>Termín: cca polovina září 22</a:t>
            </a:r>
            <a:endParaRPr lang="cs-CZ" dirty="0"/>
          </a:p>
        </p:txBody>
      </p:sp>
    </p:spTree>
    <p:extLst>
      <p:ext uri="{BB962C8B-B14F-4D97-AF65-F5344CB8AC3E}">
        <p14:creationId xmlns:p14="http://schemas.microsoft.com/office/powerpoint/2010/main" val="42284893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2160</Words>
  <Application>Microsoft Office PowerPoint</Application>
  <PresentationFormat>Předvádění na obrazovce (4:3)</PresentationFormat>
  <Paragraphs>228</Paragraphs>
  <Slides>33</Slides>
  <Notes>0</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Motiv systému Office</vt:lpstr>
      <vt:lpstr>Jednání řídícího výboru   Projekt MAP III v ORP Vodňany REG.Č.: CZ.02.3.68/0.0/0.0/20_082/0022916 </vt:lpstr>
      <vt:lpstr>Prezentace aplikace PowerPoint</vt:lpstr>
      <vt:lpstr> Projekt MAP III</vt:lpstr>
      <vt:lpstr>  Mapa ORP a obce Čepřovice</vt:lpstr>
      <vt:lpstr> Rozvoj a aktualizace MAP</vt:lpstr>
      <vt:lpstr> Evaluace procesu MAP</vt:lpstr>
      <vt:lpstr> A.     Aktualizace analytické části</vt:lpstr>
      <vt:lpstr> Vytvoření podkladů pro aktualizaci analytické části</vt:lpstr>
      <vt:lpstr> Vytvoření podkladů pro aktualizaci analytické části</vt:lpstr>
      <vt:lpstr> Revize analýzy stavu a potřeb, SWOT-3 analýza, identifikace příčin</vt:lpstr>
      <vt:lpstr>   Aktualizace hlavních problémů k řešení, popis jejich příčin a návrh řešení</vt:lpstr>
      <vt:lpstr>    B Aktualizace strategické části</vt:lpstr>
      <vt:lpstr>   B.1 Aktualizace vize do roku 2025</vt:lpstr>
      <vt:lpstr>     B.2 Projednání aktualizovaného Návrhu priorit rozvoje vzdělávání v území MAP jednotlivými PS </vt:lpstr>
      <vt:lpstr>      B.3 Informace o výstupu jednání PS – realizace konzultačního procesu</vt:lpstr>
      <vt:lpstr>      B.4 Aktualizace výběru priorit a cílů do SR MAP – dohoda o prioritách</vt:lpstr>
      <vt:lpstr>      B.5 Stanovení nebo aktualizace cílů k jednotlivým prioritám SR MAP</vt:lpstr>
      <vt:lpstr>    B.6 Investiční záměry</vt:lpstr>
      <vt:lpstr>     Dohoda o potřebnosti a využitelnosti investice </vt:lpstr>
      <vt:lpstr>     Dohoda o efektivní využitelnosti investice </vt:lpstr>
      <vt:lpstr>     Souhlas zřizovatele se zařazením investičního záměru do tabulky  investičních priorit SR MAP </vt:lpstr>
      <vt:lpstr>     Investiční záměry, u kterých není potřeba ani souhlasu zřizovatele ani jakékoliv dohody  pro zařazení do investičních záměrů </vt:lpstr>
      <vt:lpstr>  B.7 Schválení SR MAP</vt:lpstr>
      <vt:lpstr>   B.8 Zpracování návrhů neinvestičních aktivit</vt:lpstr>
      <vt:lpstr>   Akční plán</vt:lpstr>
      <vt:lpstr>  Typy aktivit</vt:lpstr>
      <vt:lpstr>   Aktivity škol a školských zařízení </vt:lpstr>
      <vt:lpstr>  Aktivity spolupráce</vt:lpstr>
      <vt:lpstr>   Aktivity dalších aktérů ve vzdělávání</vt:lpstr>
      <vt:lpstr>    Aktivity spolupráce mezi dalšími subjekty ve vzdělávání</vt:lpstr>
      <vt:lpstr> Aktivity spolupráce v rámci podaktivit klíčové aktivity Rozvoj a aktualizace MAP</vt:lpstr>
      <vt:lpstr>  Investiční aktivity a aktivity spolupráce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Setkání odborného týmu  k MAP III</dc:title>
  <dc:creator>Kadlecová</dc:creator>
  <cp:lastModifiedBy>Kancelar</cp:lastModifiedBy>
  <cp:revision>80</cp:revision>
  <cp:lastPrinted>2022-05-18T12:05:14Z</cp:lastPrinted>
  <dcterms:created xsi:type="dcterms:W3CDTF">2022-04-22T05:33:43Z</dcterms:created>
  <dcterms:modified xsi:type="dcterms:W3CDTF">2022-05-25T08:38:10Z</dcterms:modified>
</cp:coreProperties>
</file>