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61" r:id="rId3"/>
  </p:sldMasterIdLst>
  <p:notesMasterIdLst>
    <p:notesMasterId r:id="rId29"/>
  </p:notesMasterIdLst>
  <p:handoutMasterIdLst>
    <p:handoutMasterId r:id="rId30"/>
  </p:handoutMasterIdLst>
  <p:sldIdLst>
    <p:sldId id="256" r:id="rId4"/>
    <p:sldId id="267" r:id="rId5"/>
    <p:sldId id="258" r:id="rId6"/>
    <p:sldId id="257" r:id="rId7"/>
    <p:sldId id="259" r:id="rId8"/>
    <p:sldId id="269" r:id="rId9"/>
    <p:sldId id="276" r:id="rId10"/>
    <p:sldId id="261" r:id="rId11"/>
    <p:sldId id="292" r:id="rId12"/>
    <p:sldId id="293" r:id="rId13"/>
    <p:sldId id="272" r:id="rId14"/>
    <p:sldId id="273" r:id="rId15"/>
    <p:sldId id="274" r:id="rId16"/>
    <p:sldId id="298" r:id="rId17"/>
    <p:sldId id="299" r:id="rId18"/>
    <p:sldId id="270" r:id="rId19"/>
    <p:sldId id="297" r:id="rId20"/>
    <p:sldId id="277" r:id="rId21"/>
    <p:sldId id="278" r:id="rId22"/>
    <p:sldId id="300" r:id="rId23"/>
    <p:sldId id="301" r:id="rId24"/>
    <p:sldId id="302" r:id="rId25"/>
    <p:sldId id="304" r:id="rId26"/>
    <p:sldId id="303" r:id="rId27"/>
    <p:sldId id="271" r:id="rId2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6568" autoAdjust="0"/>
  </p:normalViewPr>
  <p:slideViewPr>
    <p:cSldViewPr>
      <p:cViewPr varScale="1">
        <p:scale>
          <a:sx n="117" d="100"/>
          <a:sy n="117" d="100"/>
        </p:scale>
        <p:origin x="-23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199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E0863-2E78-4066-A9F6-EBCB0F3E53EE}" type="datetimeFigureOut">
              <a:rPr lang="cs-CZ" smtClean="0"/>
              <a:t>7.12.2021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03618-BAC5-44CD-BEAA-B5D5C4BBEE7D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 descr="\\nt1\O\Loga 2014_2020\IROP\Logolinky\RGB\JPG\IROP_CZ_RO_B_C RGB_malý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06" y="-4512"/>
            <a:ext cx="4254957" cy="7205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záhlaví 7"/>
          <p:cNvSpPr>
            <a:spLocks noGrp="1"/>
          </p:cNvSpPr>
          <p:nvPr>
            <p:ph type="hdr" sz="quarter"/>
          </p:nvPr>
        </p:nvSpPr>
        <p:spPr>
          <a:xfrm>
            <a:off x="-1" y="1"/>
            <a:ext cx="3038797" cy="7160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4703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AC10A-A3D6-4339-BE99-23E7FAB9BE31}" type="datetimeFigureOut">
              <a:rPr lang="cs-CZ" smtClean="0"/>
              <a:t>7.12.2021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ED96-B5F1-427F-AD18-B9C9307628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506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350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336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61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78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705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606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282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541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788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599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05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072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749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272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854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21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44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469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964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606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7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324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ED96-B5F1-427F-AD18-B9C93076283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24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pic>
        <p:nvPicPr>
          <p:cNvPr id="7" name="Obrázek 6" descr="\\nt1\O\Loga 2014_2020\IROP\Logolinky\RGB\JPG\IROP_CZ_RO_B_C RGB_malý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81" y="404664"/>
            <a:ext cx="4254957" cy="720587"/>
          </a:xfrm>
          <a:prstGeom prst="rect">
            <a:avLst/>
          </a:prstGeom>
          <a:ln>
            <a:noFill/>
          </a:ln>
        </p:spPr>
      </p:pic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59E1-BB8A-47C6-BEDB-492FF3DC8B6A}" type="datetime1">
              <a:rPr lang="cs-CZ" smtClean="0"/>
              <a:t>7.12.2021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74D-C0DE-4993-AA02-8009576D8E7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2" name="Obrázek 11" descr="\\nt1\O\Loga 2014_2020\IROP\Logolinky\RGB\JPG\IROP_CZ_RO_B_C RGB_malý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82" y="548173"/>
            <a:ext cx="4254957" cy="720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5883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F986-AA50-437C-9407-58C60EABDE6E}" type="datetime1">
              <a:rPr lang="cs-CZ" smtClean="0"/>
              <a:t>7.12.2021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74D-C0DE-4993-AA02-8009576D8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43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313C-2667-44E2-AE9C-4CF35F907C61}" type="datetime1">
              <a:rPr lang="cs-CZ" smtClean="0"/>
              <a:t>7.12.2021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74D-C0DE-4993-AA02-8009576D8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1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0D6-B859-4989-9E39-C74A42135EF3}" type="datetime1">
              <a:rPr lang="cs-CZ" smtClean="0"/>
              <a:t>7.12.2021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74D-C0DE-4993-AA02-8009576D8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12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FA27-6807-4143-BA51-9585D2899CA7}" type="datetime1">
              <a:rPr lang="cs-CZ" smtClean="0"/>
              <a:t>7.12.2021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74D-C0DE-4993-AA02-8009576D8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47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747B-E786-4E35-97B6-E470EF8C4849}" type="datetime1">
              <a:rPr lang="cs-CZ" smtClean="0"/>
              <a:t>7.12.2021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5DEB-48D3-434A-A588-C6257A772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5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D177-1316-4A25-A61E-0B695D59D214}" type="datetime1">
              <a:rPr lang="cs-CZ" smtClean="0"/>
              <a:t>7.12.2021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5DEB-48D3-434A-A588-C6257A772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5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8E23-C600-4E6A-A3F7-38AC9554C6F0}" type="datetime1">
              <a:rPr lang="cs-CZ" smtClean="0"/>
              <a:t>7.12.2021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5DEB-48D3-434A-A588-C6257A772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034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D735-4D4F-4CC9-8B0D-F66021FE6CD8}" type="datetime1">
              <a:rPr lang="cs-CZ" smtClean="0"/>
              <a:t>7.12.2021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5DEB-48D3-434A-A588-C6257A772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20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A48C-47FE-4FC1-A03E-C650805C3403}" type="datetime1">
              <a:rPr lang="cs-CZ" smtClean="0"/>
              <a:t>7.12.2021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5DEB-48D3-434A-A588-C6257A772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678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6EFB-5274-4F37-B4BC-40AA04CE2E73}" type="datetime1">
              <a:rPr lang="cs-CZ" smtClean="0"/>
              <a:t>7.12.2021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5DEB-48D3-434A-A588-C6257A772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18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489C-90FC-46CA-9A6C-F52C68EC511E}" type="datetime1">
              <a:rPr lang="cs-CZ" smtClean="0"/>
              <a:t>7.12.2021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74D-C0DE-4993-AA02-8009576D8E7F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 descr="\\nt1\O\Loga 2014_2020\IROP\Logolinky\RGB\JPG\IROP_CZ_RO_B_C RGB_malý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82" y="548173"/>
            <a:ext cx="4254957" cy="720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49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BA06-879E-43DB-A150-2FD2C995FC6E}" type="datetime1">
              <a:rPr lang="cs-CZ" smtClean="0"/>
              <a:t>7.12.2021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5DEB-48D3-434A-A588-C6257A772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23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9394-90D6-4432-9FB6-A95164CEE64C}" type="datetime1">
              <a:rPr lang="cs-CZ" smtClean="0"/>
              <a:t>7.12.2021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5DEB-48D3-434A-A588-C6257A772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8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A137-04DD-4AFD-98BF-026930C71A18}" type="datetime1">
              <a:rPr lang="cs-CZ" smtClean="0"/>
              <a:t>7.12.2021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5DEB-48D3-434A-A588-C6257A772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663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FD8D-91E1-46DB-9DA8-B7B8B94902D0}" type="datetime1">
              <a:rPr lang="cs-CZ" smtClean="0"/>
              <a:t>7.12.2021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5DEB-48D3-434A-A588-C6257A772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776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DD2E-ABBD-4D26-BF9C-78AE278AAE0B}" type="datetime1">
              <a:rPr lang="cs-CZ" smtClean="0"/>
              <a:t>7.12.2021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5DEB-48D3-434A-A588-C6257A772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437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CFF-AE41-4B0E-A633-D17791797C78}" type="datetime1">
              <a:rPr lang="cs-CZ" smtClean="0"/>
              <a:t>7.12.2021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AF3-B351-489C-8CA7-2EDE9B1DD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717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F297-6383-4222-816A-42FE469A7C68}" type="datetime1">
              <a:rPr lang="cs-CZ" smtClean="0"/>
              <a:t>7.12.2021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AF3-B351-489C-8CA7-2EDE9B1DD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458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F37D-957A-4FC7-8C36-F8326549AAE0}" type="datetime1">
              <a:rPr lang="cs-CZ" smtClean="0"/>
              <a:t>7.12.2021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AF3-B351-489C-8CA7-2EDE9B1DD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409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D48F-826F-488D-BC2B-C551A5486657}" type="datetime1">
              <a:rPr lang="cs-CZ" smtClean="0"/>
              <a:t>7.12.2021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AF3-B351-489C-8CA7-2EDE9B1DD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613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0B7A-F109-4B95-B692-648CC4046093}" type="datetime1">
              <a:rPr lang="cs-CZ" smtClean="0"/>
              <a:t>7.12.2021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AF3-B351-489C-8CA7-2EDE9B1DD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22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B5A7-1BFE-4A28-9872-01D231A68964}" type="datetime1">
              <a:rPr lang="cs-CZ" smtClean="0"/>
              <a:t>7.12.2021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74D-C0DE-4993-AA02-8009576D8E7F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 descr="\\nt1\O\Loga 2014_2020\IROP\Logolinky\RGB\JPG\IROP_CZ_RO_B_C RGB_malý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82" y="548173"/>
            <a:ext cx="4254957" cy="720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48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7483-F483-4E69-BD94-61FC5385D6C0}" type="datetime1">
              <a:rPr lang="cs-CZ" smtClean="0"/>
              <a:t>7.12.2021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AF3-B351-489C-8CA7-2EDE9B1DD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400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50DE-025A-4B0B-B8FA-B43176AA8591}" type="datetime1">
              <a:rPr lang="cs-CZ" smtClean="0"/>
              <a:t>7.12.2021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AF3-B351-489C-8CA7-2EDE9B1DD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428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CB27-7F09-4763-9916-C3E3F8F0F38A}" type="datetime1">
              <a:rPr lang="cs-CZ" smtClean="0"/>
              <a:t>7.12.2021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AF3-B351-489C-8CA7-2EDE9B1DD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09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97F1-D2D6-4BFB-B493-9FD8FB4AF20D}" type="datetime1">
              <a:rPr lang="cs-CZ" smtClean="0"/>
              <a:t>7.12.2021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AF3-B351-489C-8CA7-2EDE9B1DD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910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5436-DA4A-4738-AB92-B76DFDD4935E}" type="datetime1">
              <a:rPr lang="cs-CZ" smtClean="0"/>
              <a:t>7.12.2021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AF3-B351-489C-8CA7-2EDE9B1DD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36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6B02-4698-42A0-B105-B5CBB6BFB49B}" type="datetime1">
              <a:rPr lang="cs-CZ" smtClean="0"/>
              <a:t>7.12.2021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AF3-B351-489C-8CA7-2EDE9B1DD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88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521F-8D70-44AF-9D4C-8C5233BBA478}" type="datetime1">
              <a:rPr lang="cs-CZ" smtClean="0"/>
              <a:t>7.12.2021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74D-C0DE-4993-AA02-8009576D8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13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A706-F432-4688-AEF4-CB02909A9875}" type="datetime1">
              <a:rPr lang="cs-CZ" smtClean="0"/>
              <a:t>7.12.2021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74D-C0DE-4993-AA02-8009576D8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11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2730-40E3-4FC7-8E6D-4D50D3CDD49A}" type="datetime1">
              <a:rPr lang="cs-CZ" smtClean="0"/>
              <a:t>7.12.2021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74D-C0DE-4993-AA02-8009576D8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45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034E-ED66-4B09-857B-ED10019022D1}" type="datetime1">
              <a:rPr lang="cs-CZ" smtClean="0"/>
              <a:t>7.12.2021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74D-C0DE-4993-AA02-8009576D8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019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720D-D7C8-4D7F-9392-0855488BF994}" type="datetime1">
              <a:rPr lang="cs-CZ" smtClean="0"/>
              <a:t>7.12.2021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74D-C0DE-4993-AA02-8009576D8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05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E4CB-65B7-4DF3-AE45-B9FCDDBCA102}" type="datetime1">
              <a:rPr lang="cs-CZ" smtClean="0"/>
              <a:t>7.12.2021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74D-C0DE-4993-AA02-8009576D8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71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26875-8811-44D4-B2EA-248FB36609FE}" type="datetime1">
              <a:rPr lang="cs-CZ" smtClean="0"/>
              <a:t>7.12.2021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074D-C0DE-4993-AA02-8009576D8E7F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\\nt1\O\Loga 2014_2020\IROP\Logolinky\RGB\JPG\IROP_CZ_RO_B_C RGB_malý.jp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82" y="548173"/>
            <a:ext cx="4254957" cy="720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02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8284E-88AA-4400-B82A-96EF01402DD7}" type="datetime1">
              <a:rPr lang="cs-CZ" smtClean="0"/>
              <a:t>7.12.2021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55DEB-48D3-434A-A588-C6257A77284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\\nt1\O\Loga 2014_2020\IROP\Logolinky\RGB\JPG\IROP_CZ_RO_B_C RGB_malý.jpg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82" y="548173"/>
            <a:ext cx="4254957" cy="720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17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9EB91-7D33-4A1F-9481-5703E29BDBDC}" type="datetime1">
              <a:rPr lang="cs-CZ" smtClean="0"/>
              <a:t>7.12.2021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2FAF3-B351-489C-8CA7-2EDE9B1DD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69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download/file1859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download/file1857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download/file4179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aktualita/reseni-problemu-pri-realizaci-projektu-op-vvv-vzniklych-v-souvislosti-se-sirenim-koronaviru-a-vyhlasenim-nouzoveho-stavu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msmt.cz/nejcastejsi-dotazy-ke-skolstvi-a-koronaviru-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download/file5949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mfcr.cz/cs/legislativa/legislativni-dokumenty/2015/vyhlaska-c-367-2015-sb-2340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download/file5571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opvvv.msmt.cz/vyzva/vyzva-c-02-18-064-sablony-ii-pro-hlavni-mesto-praha-verze-1/dotazy.ht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download/file2611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ojikova@masvodryba.cz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vyzva/vyzva-c-02-18-063-sablony-ii-mimo-hlavni-mesto-praha-verze-1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opvvv.msmt.cz/download/file2611.pdf" TargetMode="External"/><Relationship Id="rId3" Type="http://schemas.openxmlformats.org/officeDocument/2006/relationships/hyperlink" Target="https://opvvv.msmt.cz/download/file2082.pdf" TargetMode="External"/><Relationship Id="rId7" Type="http://schemas.openxmlformats.org/officeDocument/2006/relationships/hyperlink" Target="https://opvvv.msmt.cz/download/file3657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vvv.msmt.cz/balicek-dokumentu/item1018226.htm" TargetMode="External"/><Relationship Id="rId5" Type="http://schemas.openxmlformats.org/officeDocument/2006/relationships/hyperlink" Target="https://opvvv.msmt.cz/download/file3534.pdf" TargetMode="External"/><Relationship Id="rId4" Type="http://schemas.openxmlformats.org/officeDocument/2006/relationships/hyperlink" Target="https://opvvv.msmt.cz/download/file1859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12775"/>
            <a:ext cx="7772400" cy="2376265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cs-CZ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Seminář Šablony II – ukončování projektů</a:t>
            </a:r>
            <a:br>
              <a:rPr lang="cs-CZ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cs-CZ" sz="5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3645024"/>
            <a:ext cx="6840760" cy="1993776"/>
          </a:xfrm>
        </p:spPr>
        <p:txBody>
          <a:bodyPr>
            <a:normAutofit fontScale="77500" lnSpcReduction="20000"/>
          </a:bodyPr>
          <a:lstStyle/>
          <a:p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určen pro Mateřské a Základní školy působící na území MAS Vodňanská ryba, z. s.</a:t>
            </a:r>
          </a:p>
          <a:p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800" dirty="0">
                <a:solidFill>
                  <a:schemeClr val="tx1"/>
                </a:solidFill>
              </a:rPr>
              <a:t>7</a:t>
            </a:r>
            <a:r>
              <a:rPr lang="cs-CZ" sz="2800" dirty="0" smtClean="0">
                <a:solidFill>
                  <a:schemeClr val="tx1"/>
                </a:solidFill>
              </a:rPr>
              <a:t>. 12. 2021, MAS Vodňanská ryba, z. s., nám. Svobody 10, Vodňany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76064"/>
          </a:xfrm>
        </p:spPr>
        <p:txBody>
          <a:bodyPr>
            <a:noAutofit/>
          </a:bodyPr>
          <a:lstStyle/>
          <a:p>
            <a:r>
              <a:rPr lang="cs-C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Kalkulačka indikátorů pro </a:t>
            </a:r>
            <a:r>
              <a:rPr lang="cs-CZ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ZoR</a:t>
            </a:r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ŠK </a:t>
            </a:r>
            <a:endParaRPr lang="cs-CZ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2132856"/>
            <a:ext cx="756084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Kalkulačka indikátorů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u="sng" dirty="0" smtClean="0"/>
              <a:t>Kalkulačka indikátorů</a:t>
            </a:r>
          </a:p>
          <a:p>
            <a:r>
              <a:rPr lang="cs-CZ" sz="2200" dirty="0" smtClean="0"/>
              <a:t>stejná jak u ostatních </a:t>
            </a:r>
            <a:r>
              <a:rPr lang="cs-CZ" sz="2200" dirty="0" err="1" smtClean="0"/>
              <a:t>ZoR</a:t>
            </a:r>
            <a:r>
              <a:rPr lang="cs-CZ" sz="2200" dirty="0" smtClean="0"/>
              <a:t> </a:t>
            </a:r>
            <a:endParaRPr lang="cs-CZ" sz="2200" dirty="0"/>
          </a:p>
          <a:p>
            <a:r>
              <a:rPr lang="cs-CZ" sz="2200" dirty="0"/>
              <a:t>s</a:t>
            </a:r>
            <a:r>
              <a:rPr lang="cs-CZ" sz="2200" dirty="0" smtClean="0"/>
              <a:t>leduje rozpočet projektu</a:t>
            </a:r>
          </a:p>
          <a:p>
            <a:r>
              <a:rPr lang="cs-CZ" sz="2200" dirty="0"/>
              <a:t>s</a:t>
            </a:r>
            <a:r>
              <a:rPr lang="cs-CZ" sz="2200" dirty="0" smtClean="0"/>
              <a:t>louží pro správné vypočtení hodnot </a:t>
            </a:r>
            <a:r>
              <a:rPr lang="cs-CZ" sz="2200" dirty="0"/>
              <a:t>výstupových </a:t>
            </a:r>
            <a:r>
              <a:rPr lang="cs-CZ" sz="2200" dirty="0" smtClean="0"/>
              <a:t>indikátorů do </a:t>
            </a:r>
            <a:r>
              <a:rPr lang="cs-CZ" sz="2200" dirty="0" err="1" smtClean="0"/>
              <a:t>ZZoR</a:t>
            </a:r>
            <a:endParaRPr lang="cs-CZ" sz="2200" dirty="0" smtClean="0"/>
          </a:p>
          <a:p>
            <a:r>
              <a:rPr lang="cs-CZ" sz="2200" dirty="0" smtClean="0"/>
              <a:t>pro přehled podpořených osob v indikátoru 6 00 00 – Seznam osob, kteří se v rámci projektu vzdělávaly alespoň 24h</a:t>
            </a:r>
          </a:p>
          <a:p>
            <a:r>
              <a:rPr lang="cs-CZ" sz="2200" dirty="0" smtClean="0"/>
              <a:t>počítá sníženou šablonu (zadání počtu dní nepřítomnosti zaměstnance v daném měsíci)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endParaRPr lang="cs-CZ" sz="2200" b="1" u="sng" dirty="0" smtClean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936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Jak vykázat </a:t>
            </a:r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šablonu v rámci </a:t>
            </a:r>
            <a:r>
              <a:rPr lang="cs-CZ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ZoR</a:t>
            </a:r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cs-CZ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ZZoR</a:t>
            </a:r>
            <a:endParaRPr lang="cs-CZ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b="1" u="sng" dirty="0" smtClean="0"/>
              <a:t>Vykázání šablon</a:t>
            </a:r>
            <a:endParaRPr lang="cs-CZ" sz="2000" b="1" dirty="0" smtClean="0"/>
          </a:p>
          <a:p>
            <a:pPr marL="0" indent="0">
              <a:buNone/>
            </a:pPr>
            <a:r>
              <a:rPr lang="cs-CZ" sz="1600" dirty="0" smtClean="0"/>
              <a:t>Podrobná specifika šablon aktivit jsou uvedeny v </a:t>
            </a:r>
            <a:r>
              <a:rPr lang="cs-CZ" sz="1600" b="1" dirty="0"/>
              <a:t>Přílohu č. 3 výzvy Přehled Šablon a jejich věcný výklad 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dirty="0" smtClean="0">
                <a:hlinkClick r:id="rId3"/>
              </a:rPr>
              <a:t>https</a:t>
            </a:r>
            <a:r>
              <a:rPr lang="cs-CZ" sz="1600" dirty="0">
                <a:hlinkClick r:id="rId3"/>
              </a:rPr>
              <a:t>://opvvv.msmt.cz/download/file1859.pdf</a:t>
            </a: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b="1" dirty="0" smtClean="0"/>
              <a:t>Karta šablony </a:t>
            </a:r>
            <a:r>
              <a:rPr lang="cs-CZ" sz="1600" dirty="0" smtClean="0"/>
              <a:t>= základní tabulka uvedená v úvodu každé šablony, která obsahuje základní informace o dané aktivitě, ale také podrobná specifikace šablony, která je uvedena pod touto kartou</a:t>
            </a:r>
          </a:p>
          <a:p>
            <a:pPr marL="0" indent="0">
              <a:buNone/>
            </a:pPr>
            <a:r>
              <a:rPr lang="cs-CZ" sz="1600" u="sng" dirty="0" smtClean="0"/>
              <a:t>Obsah karty šablony:</a:t>
            </a:r>
          </a:p>
          <a:p>
            <a:pPr marL="457200" indent="-457200">
              <a:buAutoNum type="arabicPeriod"/>
            </a:pPr>
            <a:r>
              <a:rPr lang="cs-CZ" sz="1400" dirty="0" smtClean="0"/>
              <a:t>Investiční priorita</a:t>
            </a:r>
          </a:p>
          <a:p>
            <a:pPr marL="457200" indent="-457200">
              <a:buAutoNum type="arabicPeriod"/>
            </a:pPr>
            <a:r>
              <a:rPr lang="cs-CZ" sz="1400" dirty="0" smtClean="0"/>
              <a:t>Specifický cíl</a:t>
            </a:r>
          </a:p>
          <a:p>
            <a:pPr marL="457200" indent="-457200">
              <a:buAutoNum type="arabicPeriod"/>
            </a:pPr>
            <a:r>
              <a:rPr lang="cs-CZ" sz="1400" dirty="0" smtClean="0"/>
              <a:t>Cíle a popis realizace aktivity</a:t>
            </a:r>
          </a:p>
          <a:p>
            <a:pPr marL="457200" indent="-457200">
              <a:buAutoNum type="arabicPeriod"/>
            </a:pPr>
            <a:r>
              <a:rPr lang="cs-CZ" sz="1400" dirty="0" smtClean="0"/>
              <a:t>Cílová skupina</a:t>
            </a:r>
          </a:p>
          <a:p>
            <a:pPr marL="457200" indent="-457200">
              <a:buAutoNum type="arabicPeriod"/>
            </a:pPr>
            <a:r>
              <a:rPr lang="cs-CZ" sz="1400" dirty="0" smtClean="0"/>
              <a:t>Výstup aktivity</a:t>
            </a:r>
          </a:p>
          <a:p>
            <a:pPr marL="457200" indent="-457200">
              <a:buAutoNum type="arabicPeriod"/>
            </a:pPr>
            <a:r>
              <a:rPr lang="cs-CZ" sz="1400" b="1" dirty="0" smtClean="0">
                <a:solidFill>
                  <a:srgbClr val="FF0000"/>
                </a:solidFill>
              </a:rPr>
              <a:t>Dokládání výstupů ve zprávě o realizaci projektu</a:t>
            </a:r>
          </a:p>
          <a:p>
            <a:pPr marL="457200" indent="-457200">
              <a:buAutoNum type="arabicPeriod"/>
            </a:pPr>
            <a:r>
              <a:rPr lang="cs-CZ" sz="1400" dirty="0" smtClean="0"/>
              <a:t>Dokládání výstupů pro kontrolu na místě</a:t>
            </a:r>
          </a:p>
          <a:p>
            <a:pPr marL="457200" indent="-457200">
              <a:buAutoNum type="arabicPeriod"/>
            </a:pPr>
            <a:r>
              <a:rPr lang="cs-CZ" sz="1400" b="1" dirty="0" smtClean="0">
                <a:solidFill>
                  <a:srgbClr val="FF0000"/>
                </a:solidFill>
              </a:rPr>
              <a:t>Indikátor výstupu</a:t>
            </a:r>
          </a:p>
          <a:p>
            <a:pPr marL="457200" indent="-457200">
              <a:buAutoNum type="arabicPeriod"/>
            </a:pPr>
            <a:r>
              <a:rPr lang="cs-CZ" sz="1400" dirty="0" smtClean="0"/>
              <a:t>Celkové náklady na aktivitu v Kč</a:t>
            </a:r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 smtClean="0"/>
              <a:t>Čestné prohlášení – </a:t>
            </a:r>
            <a:r>
              <a:rPr lang="cs-CZ" sz="1500" dirty="0" smtClean="0"/>
              <a:t>je vytvořeno jedno prohlášení se seznamem všech aktivit </a:t>
            </a:r>
            <a:r>
              <a:rPr lang="cs-CZ" sz="1500" b="1" dirty="0" smtClean="0"/>
              <a:t>(vzor MŠMT). </a:t>
            </a:r>
            <a:r>
              <a:rPr lang="cs-CZ" sz="1500" dirty="0" smtClean="0"/>
              <a:t>Příjemce zaškrtává ty aktivity, které v daném monitorovacích období aktivity realizuje.</a:t>
            </a:r>
            <a:endParaRPr lang="cs-CZ" sz="1500" b="1" dirty="0" smtClean="0"/>
          </a:p>
        </p:txBody>
      </p:sp>
    </p:spTree>
    <p:extLst>
      <p:ext uri="{BB962C8B-B14F-4D97-AF65-F5344CB8AC3E}">
        <p14:creationId xmlns:p14="http://schemas.microsoft.com/office/powerpoint/2010/main" val="36398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Autofit/>
          </a:bodyPr>
          <a:lstStyle/>
          <a:p>
            <a:r>
              <a:rPr lang="cs-C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Jak vykázat </a:t>
            </a:r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šablonu – karta šablony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844824"/>
            <a:ext cx="8046156" cy="44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Výsledkové indikátory a milník</a:t>
            </a:r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300" b="1" dirty="0" smtClean="0"/>
              <a:t>Příloha č. </a:t>
            </a:r>
            <a:r>
              <a:rPr lang="cs-CZ" sz="2300" b="1" dirty="0"/>
              <a:t>1 </a:t>
            </a:r>
            <a:r>
              <a:rPr lang="cs-CZ" sz="2300" b="1" dirty="0" smtClean="0"/>
              <a:t>výzvy Šablony II – Indikátory </a:t>
            </a:r>
            <a:r>
              <a:rPr lang="cs-CZ" sz="2300" dirty="0" smtClean="0">
                <a:hlinkClick r:id="rId3"/>
              </a:rPr>
              <a:t>https</a:t>
            </a:r>
            <a:r>
              <a:rPr lang="cs-CZ" sz="2300" dirty="0">
                <a:hlinkClick r:id="rId3"/>
              </a:rPr>
              <a:t>://</a:t>
            </a:r>
            <a:r>
              <a:rPr lang="cs-CZ" sz="2300" dirty="0" smtClean="0">
                <a:hlinkClick r:id="rId3"/>
              </a:rPr>
              <a:t>opvvv.msmt.cz/download/file1857.pdf</a:t>
            </a:r>
            <a:endParaRPr lang="cs-CZ" sz="2300" dirty="0" smtClean="0"/>
          </a:p>
          <a:p>
            <a:pPr marL="0" indent="0">
              <a:buNone/>
            </a:pPr>
            <a:r>
              <a:rPr lang="cs-CZ" sz="2300" b="1" dirty="0" smtClean="0"/>
              <a:t>Příloha č. 3 – Přehled šablon a jejich věcný </a:t>
            </a:r>
            <a:r>
              <a:rPr lang="cs-CZ" sz="2300" dirty="0" smtClean="0"/>
              <a:t>výklad</a:t>
            </a:r>
          </a:p>
          <a:p>
            <a:r>
              <a:rPr lang="cs-CZ" sz="2300" dirty="0" smtClean="0"/>
              <a:t>monitorovací indikátory jsou uvedeny u každé šablony</a:t>
            </a:r>
          </a:p>
          <a:p>
            <a:pPr marL="0" indent="0">
              <a:buNone/>
            </a:pPr>
            <a:endParaRPr lang="cs-CZ" sz="2300" dirty="0" smtClean="0"/>
          </a:p>
          <a:p>
            <a:pPr marL="0" indent="0">
              <a:buNone/>
            </a:pPr>
            <a:r>
              <a:rPr lang="cs-CZ" sz="2300" b="1" dirty="0" smtClean="0"/>
              <a:t>Výstupové indikátory </a:t>
            </a:r>
            <a:r>
              <a:rPr lang="cs-CZ" sz="2300" dirty="0" smtClean="0"/>
              <a:t>(5 05 01, 5 40 00, 5 26 01, 5 26 02, 5 12 12)</a:t>
            </a:r>
          </a:p>
          <a:p>
            <a:r>
              <a:rPr lang="cs-CZ" sz="2300" dirty="0"/>
              <a:t>i</a:t>
            </a:r>
            <a:r>
              <a:rPr lang="cs-CZ" sz="2300" dirty="0" smtClean="0"/>
              <a:t>ndikátory výstupů jsou pevně spjaty s realizací šablon a jejich výše musí odpovídat zvoleným šablonám, </a:t>
            </a:r>
            <a:r>
              <a:rPr lang="cs-CZ" sz="2300" dirty="0"/>
              <a:t>v</a:t>
            </a:r>
            <a:r>
              <a:rPr lang="cs-CZ" sz="2300" dirty="0" smtClean="0"/>
              <a:t>ýstupové indikátory musí být vždy přesně opsány z kalkulačky indikátorů</a:t>
            </a:r>
          </a:p>
          <a:p>
            <a:pPr marL="0" indent="0">
              <a:buNone/>
            </a:pPr>
            <a:r>
              <a:rPr lang="cs-CZ" sz="2300" b="1" dirty="0" smtClean="0"/>
              <a:t>Výsledkový indikátor</a:t>
            </a:r>
            <a:r>
              <a:rPr lang="cs-CZ" sz="2300" dirty="0" smtClean="0"/>
              <a:t> 5 10 10 „Počet organizací, ve kterých se zvýšila kvalita výchovy a vzdělávání a </a:t>
            </a:r>
            <a:r>
              <a:rPr lang="cs-CZ" sz="2300" dirty="0" err="1" smtClean="0"/>
              <a:t>proinkluzivnost</a:t>
            </a:r>
            <a:r>
              <a:rPr lang="cs-CZ" sz="2300" dirty="0" smtClean="0"/>
              <a:t>“</a:t>
            </a:r>
          </a:p>
          <a:p>
            <a:r>
              <a:rPr lang="cs-CZ" sz="2300" dirty="0" smtClean="0"/>
              <a:t>Souvisí s vyplněním závěrečného dotazníku a doložením jeho výstupu do </a:t>
            </a:r>
            <a:r>
              <a:rPr lang="cs-CZ" sz="2300" dirty="0" err="1" smtClean="0"/>
              <a:t>ZZoR</a:t>
            </a:r>
            <a:endParaRPr lang="cs-CZ" sz="2300" dirty="0" smtClean="0"/>
          </a:p>
          <a:p>
            <a:r>
              <a:rPr lang="cs-CZ" sz="2300" dirty="0"/>
              <a:t>v</a:t>
            </a:r>
            <a:r>
              <a:rPr lang="cs-CZ" sz="2300" dirty="0" smtClean="0"/>
              <a:t> případě MŠ a ZŠ se jedná o 1 organizaci</a:t>
            </a:r>
          </a:p>
          <a:p>
            <a:r>
              <a:rPr lang="cs-CZ" sz="2300" dirty="0" smtClean="0"/>
              <a:t>v případě MŠ+ZŠ se jedná o 2 organizace atd. – výstup z dotazníku za každý subjekt</a:t>
            </a:r>
          </a:p>
          <a:p>
            <a:pPr marL="0" indent="0">
              <a:buNone/>
            </a:pPr>
            <a:r>
              <a:rPr lang="cs-CZ" sz="2300" b="1" dirty="0" smtClean="0"/>
              <a:t>Výsledkové indikátory statistické</a:t>
            </a:r>
            <a:r>
              <a:rPr lang="cs-CZ" sz="2300" dirty="0" smtClean="0"/>
              <a:t> 5 15 10, 5 16 10, 5 17 10</a:t>
            </a:r>
          </a:p>
          <a:p>
            <a:r>
              <a:rPr lang="cs-CZ" sz="2300" dirty="0"/>
              <a:t>v</a:t>
            </a:r>
            <a:r>
              <a:rPr lang="cs-CZ" sz="2300" dirty="0" smtClean="0"/>
              <a:t> žádosti o podporu je nutné vyplnit stávající (výchozí) hodnotu indikátorů k datu finalizace žádosti a předpokládanou cílovou hodnotu indikátoru v době ukončení projektu (v </a:t>
            </a:r>
            <a:r>
              <a:rPr lang="cs-CZ" sz="2300" dirty="0" err="1" smtClean="0"/>
              <a:t>ZZoR</a:t>
            </a:r>
            <a:r>
              <a:rPr lang="cs-CZ" sz="2300" dirty="0" smtClean="0"/>
              <a:t>)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685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76064"/>
          </a:xfrm>
        </p:spPr>
        <p:txBody>
          <a:bodyPr>
            <a:noAutofit/>
          </a:bodyPr>
          <a:lstStyle/>
          <a:p>
            <a:r>
              <a:rPr lang="cs-C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Indikátory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1700" b="1" dirty="0"/>
              <a:t>Výsledkový indikátor </a:t>
            </a:r>
            <a:r>
              <a:rPr lang="cs-CZ" sz="1700" dirty="0"/>
              <a:t>5 25 10 „Počet pracovníků ve vzdělávání, kteří v praxi uplatňují nově získané poznatky a dovednosti“</a:t>
            </a:r>
          </a:p>
          <a:p>
            <a:r>
              <a:rPr lang="cs-CZ" sz="1700" dirty="0"/>
              <a:t>i</a:t>
            </a:r>
            <a:r>
              <a:rPr lang="cs-CZ" sz="1700" dirty="0" smtClean="0"/>
              <a:t>ndikátor souvisí s výstupovým indikátorem 5 40 00 a ukazuje, že získané a dovednosti z DVPP, tandemové výuky, sdílení zkušeností atd. pedagog využívá v praxi, zároveň se do tohoto indikátoru počítají pouze kmenoví zaměstnanci školy (nebudou se počítáni spolupracující pedagogové z jiných škol či spolupracující studenti)</a:t>
            </a:r>
          </a:p>
          <a:p>
            <a:r>
              <a:rPr lang="cs-CZ" sz="1700" dirty="0" smtClean="0"/>
              <a:t>Doloženo materiály v portfoliu pedagoga nebo profesním portfoliu</a:t>
            </a:r>
          </a:p>
          <a:p>
            <a:pPr marL="0" indent="0">
              <a:buNone/>
            </a:pPr>
            <a:endParaRPr lang="cs-CZ" sz="1700" dirty="0" smtClean="0"/>
          </a:p>
          <a:p>
            <a:pPr marL="0" indent="0">
              <a:buNone/>
            </a:pPr>
            <a:r>
              <a:rPr lang="cs-CZ" sz="1700" b="1" dirty="0" smtClean="0"/>
              <a:t>Souhrnná reflexní zpráva </a:t>
            </a:r>
            <a:r>
              <a:rPr lang="cs-CZ" sz="1700" dirty="0" smtClean="0"/>
              <a:t>– povinná příloha – uvedený počet pedagogů se musí shodovat s dosaženou hodnotou v IS KP14+.</a:t>
            </a:r>
          </a:p>
          <a:p>
            <a:pPr marL="0" indent="0">
              <a:buNone/>
            </a:pPr>
            <a:endParaRPr lang="cs-CZ" sz="1700" dirty="0" smtClean="0"/>
          </a:p>
          <a:p>
            <a:pPr marL="0" indent="0" algn="ctr">
              <a:buNone/>
            </a:pPr>
            <a:r>
              <a:rPr lang="cs-CZ" sz="1700" b="1" dirty="0" smtClean="0"/>
              <a:t>Nenaplnění cílové hodnoty podléhá sankci – viz Rozhodnutí o poskytnutí dotace!</a:t>
            </a:r>
            <a:endParaRPr lang="cs-CZ" sz="1700" b="1" dirty="0"/>
          </a:p>
          <a:p>
            <a:pPr marL="0" indent="0" algn="ctr">
              <a:buNone/>
            </a:pPr>
            <a:endParaRPr lang="cs-CZ" sz="1700" dirty="0"/>
          </a:p>
          <a:p>
            <a:pPr marL="0" indent="0">
              <a:buNone/>
            </a:pPr>
            <a:r>
              <a:rPr lang="cs-CZ" sz="1700" b="1" dirty="0"/>
              <a:t>Milník</a:t>
            </a:r>
            <a:r>
              <a:rPr lang="cs-CZ" sz="1700" dirty="0"/>
              <a:t> 6 00 00 – bagatelní podpora</a:t>
            </a:r>
          </a:p>
          <a:p>
            <a:r>
              <a:rPr lang="cs-CZ" sz="1700" dirty="0"/>
              <a:t>milník souvisí s povinností dosáhnout bagatelní podporu v rozsahu minimálně 24 hodin vzdělávání u podpořených osob – pedagogických </a:t>
            </a:r>
            <a:r>
              <a:rPr lang="cs-CZ" sz="1700" dirty="0" smtClean="0"/>
              <a:t>pracovníků</a:t>
            </a:r>
          </a:p>
          <a:p>
            <a:r>
              <a:rPr lang="cs-CZ" sz="1700" dirty="0"/>
              <a:t>p</a:t>
            </a:r>
            <a:r>
              <a:rPr lang="cs-CZ" sz="1700" dirty="0" smtClean="0"/>
              <a:t>ro vykázání indikátoru 6 00 00 je nutné pracovat v systému </a:t>
            </a:r>
            <a:r>
              <a:rPr lang="cs-CZ" sz="1700" b="1" dirty="0" smtClean="0"/>
              <a:t>IS ESF 2014+ </a:t>
            </a:r>
          </a:p>
          <a:p>
            <a:pPr marL="0" indent="0">
              <a:buNone/>
            </a:pPr>
            <a:endParaRPr lang="cs-CZ" sz="1700" b="1" dirty="0"/>
          </a:p>
          <a:p>
            <a:pPr marL="0" indent="0">
              <a:buNone/>
            </a:pPr>
            <a:r>
              <a:rPr lang="cs-CZ" sz="1700" b="1" dirty="0"/>
              <a:t>Kalkulačka </a:t>
            </a:r>
            <a:r>
              <a:rPr lang="cs-CZ" sz="1700" b="1" dirty="0" smtClean="0"/>
              <a:t>indikátorů </a:t>
            </a:r>
            <a:r>
              <a:rPr lang="cs-CZ" sz="1700" dirty="0" smtClean="0"/>
              <a:t>– počítá cílové hodnoty monitorovacích indikátorů na listu „souhrn“ </a:t>
            </a:r>
          </a:p>
        </p:txBody>
      </p:sp>
    </p:spTree>
    <p:extLst>
      <p:ext uri="{BB962C8B-B14F-4D97-AF65-F5344CB8AC3E}">
        <p14:creationId xmlns:p14="http://schemas.microsoft.com/office/powerpoint/2010/main" val="36968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32048"/>
          </a:xfrm>
        </p:spPr>
        <p:txBody>
          <a:bodyPr>
            <a:noAutofit/>
          </a:bodyPr>
          <a:lstStyle/>
          <a:p>
            <a:r>
              <a:rPr lang="cs-C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Žádost</a:t>
            </a:r>
            <a:r>
              <a:rPr lang="cs-CZ" sz="3200" dirty="0" smtClean="0"/>
              <a:t> </a:t>
            </a:r>
            <a:r>
              <a:rPr lang="cs-C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</a:t>
            </a:r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změnu (</a:t>
            </a:r>
            <a:r>
              <a:rPr lang="cs-CZ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ŽoZ</a:t>
            </a:r>
            <a:r>
              <a:rPr lang="cs-C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fontScale="85000" lnSpcReduction="10000"/>
          </a:bodyPr>
          <a:lstStyle/>
          <a:p>
            <a:r>
              <a:rPr lang="cs-CZ" sz="1700" dirty="0" smtClean="0"/>
              <a:t>žadatel informuje ŘO o změnách, které nastanou v době realizace projektu prostřednictvím IS KP14+ </a:t>
            </a:r>
            <a:r>
              <a:rPr lang="cs-CZ" sz="1700" b="1" dirty="0" smtClean="0"/>
              <a:t>Žádosti o změnu</a:t>
            </a:r>
          </a:p>
          <a:p>
            <a:r>
              <a:rPr lang="cs-CZ" sz="1700" dirty="0" err="1" smtClean="0"/>
              <a:t>ŽoZ</a:t>
            </a:r>
            <a:r>
              <a:rPr lang="cs-CZ" sz="1700" dirty="0" smtClean="0"/>
              <a:t> dostatečně a řádně zdůvodněna</a:t>
            </a:r>
          </a:p>
          <a:p>
            <a:r>
              <a:rPr lang="cs-CZ" sz="1700" dirty="0"/>
              <a:t>p</a:t>
            </a:r>
            <a:r>
              <a:rPr lang="cs-CZ" sz="1700" dirty="0" smtClean="0"/>
              <a:t>odat nejpozději 40 PD před koncem realizace</a:t>
            </a:r>
            <a:endParaRPr lang="cs-CZ" sz="2000" b="1" u="sng" dirty="0" smtClean="0"/>
          </a:p>
          <a:p>
            <a:pPr marL="0" indent="0">
              <a:buNone/>
            </a:pPr>
            <a:endParaRPr lang="cs-CZ" sz="2000" b="1" u="sng" dirty="0" smtClean="0"/>
          </a:p>
          <a:p>
            <a:pPr marL="0" indent="0">
              <a:buNone/>
            </a:pPr>
            <a:r>
              <a:rPr lang="cs-CZ" sz="2000" b="1" u="sng" dirty="0" smtClean="0"/>
              <a:t>Změny podstatné (významné)</a:t>
            </a:r>
          </a:p>
          <a:p>
            <a:r>
              <a:rPr lang="cs-CZ" sz="1600" dirty="0"/>
              <a:t>z</a:t>
            </a:r>
            <a:r>
              <a:rPr lang="cs-CZ" sz="1600" dirty="0" smtClean="0"/>
              <a:t>měny, které mění parametry projektu</a:t>
            </a:r>
          </a:p>
          <a:p>
            <a:r>
              <a:rPr lang="cs-CZ" sz="1600" dirty="0"/>
              <a:t>d</a:t>
            </a:r>
            <a:r>
              <a:rPr lang="cs-CZ" sz="1600" dirty="0" smtClean="0"/>
              <a:t>ochází ke změnám, u kterých stačí souhlas ŘO bez změny textu právního aktu</a:t>
            </a:r>
          </a:p>
          <a:p>
            <a:pPr marL="0" indent="0">
              <a:buNone/>
            </a:pPr>
            <a:r>
              <a:rPr lang="cs-CZ" sz="2000" b="1" u="sng" dirty="0" smtClean="0"/>
              <a:t>Změny podstatné (zakládající změnu PA)</a:t>
            </a:r>
          </a:p>
          <a:p>
            <a:r>
              <a:rPr lang="cs-CZ" sz="1600" dirty="0" smtClean="0"/>
              <a:t>změna sídla příjemce, změna názvu subjektu příjemce, změna IČO příjemce, změna názvu projektu, dřívější ukončení projektu, změna bankovního účtu příjemce</a:t>
            </a:r>
          </a:p>
          <a:p>
            <a:pPr marL="0" indent="0">
              <a:buNone/>
            </a:pPr>
            <a:r>
              <a:rPr lang="cs-CZ" sz="2000" b="1" u="sng" dirty="0" smtClean="0"/>
              <a:t>Změny nepodstatné</a:t>
            </a:r>
          </a:p>
          <a:p>
            <a:r>
              <a:rPr lang="cs-CZ" sz="1600" dirty="0" smtClean="0"/>
              <a:t>lze provádět i bez předchozího souhlasu ŘO</a:t>
            </a:r>
          </a:p>
          <a:p>
            <a:r>
              <a:rPr lang="cs-CZ" sz="1600" dirty="0" smtClean="0"/>
              <a:t>změna kontaktních údajů příjemce, změna kontaktní osoby, změna v osobě příjemce, změna ve statutu plátce DPH, změna statutárního orgánu/osoby, další změna, které neovlivní dosažení indikátorů a plnění cílů projektu, přesun uspořených finančních prostředků do položky „Úspory k rozdělení“</a:t>
            </a:r>
          </a:p>
          <a:p>
            <a:pPr marL="0" indent="0">
              <a:buNone/>
            </a:pPr>
            <a:endParaRPr lang="cs-CZ" sz="1600" b="1" u="sng" dirty="0" smtClean="0"/>
          </a:p>
          <a:p>
            <a:pPr marL="0" indent="0">
              <a:buNone/>
            </a:pPr>
            <a:r>
              <a:rPr lang="cs-CZ" sz="1600" b="1" u="sng" dirty="0" smtClean="0"/>
              <a:t>Odkaz na:</a:t>
            </a:r>
          </a:p>
          <a:p>
            <a:pPr marL="0" indent="0">
              <a:buNone/>
            </a:pPr>
            <a:r>
              <a:rPr lang="cs-CZ" sz="1600" dirty="0" smtClean="0"/>
              <a:t>Uživatelská příručka IS KP14+ </a:t>
            </a:r>
            <a:r>
              <a:rPr lang="cs-CZ" sz="1600" dirty="0"/>
              <a:t>– </a:t>
            </a:r>
            <a:r>
              <a:rPr lang="cs-CZ" sz="1600" dirty="0" smtClean="0"/>
              <a:t>Zpracování žádosti o změnu</a:t>
            </a:r>
            <a:endParaRPr lang="cs-CZ" sz="1600" dirty="0">
              <a:hlinkClick r:id="rId3"/>
            </a:endParaRPr>
          </a:p>
          <a:p>
            <a:pPr marL="0" indent="0">
              <a:buNone/>
            </a:pPr>
            <a:r>
              <a:rPr lang="cs-CZ" sz="1600" dirty="0" smtClean="0">
                <a:hlinkClick r:id="rId3"/>
              </a:rPr>
              <a:t>https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opvvv.msmt.cz/download/file4179.pdf</a:t>
            </a: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653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Autofit/>
          </a:bodyPr>
          <a:lstStyle/>
          <a:p>
            <a:r>
              <a:rPr lang="cs-C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Žádost</a:t>
            </a:r>
            <a:r>
              <a:rPr lang="cs-CZ" sz="3200" dirty="0"/>
              <a:t> </a:t>
            </a:r>
            <a:r>
              <a:rPr lang="cs-C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změnu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V návaznosti na mimořádné opatření kvůli pandemii </a:t>
            </a:r>
            <a:r>
              <a:rPr lang="cs-CZ" sz="2000" dirty="0" err="1" smtClean="0"/>
              <a:t>koronaviru</a:t>
            </a:r>
            <a:r>
              <a:rPr lang="cs-CZ" sz="2000" dirty="0" smtClean="0"/>
              <a:t> na realizaci šablon jsou níže uvedené podrobné informace k možným řešením k minimalizaci rizik více zde: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3"/>
              </a:rPr>
              <a:t>https</a:t>
            </a:r>
            <a:r>
              <a:rPr lang="cs-CZ" sz="2000" dirty="0">
                <a:hlinkClick r:id="rId3"/>
              </a:rPr>
              <a:t>://</a:t>
            </a:r>
            <a:r>
              <a:rPr lang="cs-CZ" sz="2000" dirty="0" smtClean="0">
                <a:hlinkClick r:id="rId3"/>
              </a:rPr>
              <a:t>opvvv.msmt.cz/aktualita/reseni-problemu-pri-realizaci-projektu-op-vvv-vzniklych-v-souvislosti-se-sirenim-koronaviru-a-vyhlasenim-nouzoveho-stavu.htm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Příjemce se musí zaměřit především na </a:t>
            </a:r>
            <a:r>
              <a:rPr lang="cs-CZ" sz="2000" b="1" dirty="0" smtClean="0"/>
              <a:t>časový harmonogram</a:t>
            </a:r>
            <a:r>
              <a:rPr lang="cs-CZ" sz="2000" dirty="0" smtClean="0"/>
              <a:t> projektu.</a:t>
            </a:r>
          </a:p>
          <a:p>
            <a:pPr marL="0" indent="0">
              <a:buNone/>
            </a:pPr>
            <a:r>
              <a:rPr lang="cs-CZ" sz="2000" dirty="0" smtClean="0"/>
              <a:t>Dobu realizace projektu je možné měnit pouze </a:t>
            </a:r>
            <a:r>
              <a:rPr lang="cs-CZ" sz="2000" b="1" dirty="0" smtClean="0"/>
              <a:t>podáním Žádostí o podstatnou změnu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Užitečné informace:	</a:t>
            </a:r>
          </a:p>
          <a:p>
            <a:pPr marL="0" indent="0">
              <a:buNone/>
            </a:pPr>
            <a:r>
              <a:rPr lang="cs-CZ" sz="2000" dirty="0" smtClean="0">
                <a:hlinkClick r:id="rId4"/>
              </a:rPr>
              <a:t>https</a:t>
            </a:r>
            <a:r>
              <a:rPr lang="cs-CZ" sz="2000" dirty="0">
                <a:hlinkClick r:id="rId4"/>
              </a:rPr>
              <a:t>://</a:t>
            </a:r>
            <a:r>
              <a:rPr lang="cs-CZ" sz="2000" dirty="0" smtClean="0">
                <a:hlinkClick r:id="rId4"/>
              </a:rPr>
              <a:t>www.msmt.cz/nejcastejsi-dotazy-ke-skolstvi-a-koronaviru-1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899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Autofit/>
          </a:bodyPr>
          <a:lstStyle/>
          <a:p>
            <a:r>
              <a:rPr lang="cs-C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Kalkulačka </a:t>
            </a:r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indikátorů pro Žádost o změnu</a:t>
            </a:r>
            <a:endParaRPr lang="cs-CZ" sz="3200" dirty="0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2" y="1700808"/>
            <a:ext cx="804615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76064"/>
          </a:xfrm>
        </p:spPr>
        <p:txBody>
          <a:bodyPr>
            <a:noAutofit/>
          </a:bodyPr>
          <a:lstStyle/>
          <a:p>
            <a:r>
              <a:rPr lang="cs-C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Kalkulačka </a:t>
            </a:r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indikátorů pro Žádost o změnu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11560" y="1772816"/>
            <a:ext cx="7992888" cy="468052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1808797"/>
            <a:ext cx="7992888" cy="450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Program</a:t>
            </a:r>
            <a:r>
              <a:rPr lang="cs-CZ" dirty="0" smtClean="0"/>
              <a:t> </a:t>
            </a:r>
            <a:r>
              <a:rPr lang="cs-CZ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endParaRPr lang="cs-CZ" dirty="0" smtClean="0"/>
          </a:p>
          <a:p>
            <a:r>
              <a:rPr lang="cs-CZ" sz="2000" dirty="0"/>
              <a:t>ú</a:t>
            </a:r>
            <a:r>
              <a:rPr lang="cs-CZ" sz="2000" dirty="0" smtClean="0"/>
              <a:t>vod</a:t>
            </a:r>
            <a:endParaRPr lang="cs-CZ" sz="2000" dirty="0"/>
          </a:p>
          <a:p>
            <a:r>
              <a:rPr lang="cs-CZ" sz="2000" dirty="0"/>
              <a:t>a</a:t>
            </a:r>
            <a:r>
              <a:rPr lang="cs-CZ" sz="2000" dirty="0" smtClean="0"/>
              <a:t>dministrace Závěrečné zprávy o realizaci (</a:t>
            </a:r>
            <a:r>
              <a:rPr lang="cs-CZ" sz="2000" dirty="0" err="1" smtClean="0"/>
              <a:t>ZZoR</a:t>
            </a:r>
            <a:r>
              <a:rPr lang="cs-CZ" sz="2000" dirty="0" smtClean="0"/>
              <a:t>)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ýsledkové indikátory a milník</a:t>
            </a:r>
          </a:p>
          <a:p>
            <a:r>
              <a:rPr lang="cs-CZ" sz="2000" dirty="0"/>
              <a:t>z</a:t>
            </a:r>
            <a:r>
              <a:rPr lang="cs-CZ" sz="2000" dirty="0" smtClean="0"/>
              <a:t>ávěrečná vratka</a:t>
            </a:r>
          </a:p>
          <a:p>
            <a:r>
              <a:rPr lang="cs-CZ" sz="2000" dirty="0"/>
              <a:t>f</a:t>
            </a:r>
            <a:r>
              <a:rPr lang="cs-CZ" sz="2000" dirty="0" smtClean="0"/>
              <a:t>inanční vypořádání</a:t>
            </a:r>
          </a:p>
          <a:p>
            <a:r>
              <a:rPr lang="cs-CZ" sz="2000" dirty="0"/>
              <a:t>a</a:t>
            </a:r>
            <a:r>
              <a:rPr lang="cs-CZ" sz="2000" dirty="0" smtClean="0"/>
              <a:t>rchivace projektu</a:t>
            </a:r>
          </a:p>
          <a:p>
            <a:r>
              <a:rPr lang="cs-CZ" sz="2000" dirty="0" smtClean="0"/>
              <a:t>diskuze, individuální konzultace</a:t>
            </a:r>
          </a:p>
        </p:txBody>
      </p:sp>
    </p:spTree>
    <p:extLst>
      <p:ext uri="{BB962C8B-B14F-4D97-AF65-F5344CB8AC3E}">
        <p14:creationId xmlns:p14="http://schemas.microsoft.com/office/powerpoint/2010/main" val="5810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76064"/>
          </a:xfrm>
        </p:spPr>
        <p:txBody>
          <a:bodyPr>
            <a:noAutofit/>
          </a:bodyPr>
          <a:lstStyle/>
          <a:p>
            <a:r>
              <a:rPr lang="cs-C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Závěrečná vratka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/>
          <a:lstStyle/>
          <a:p>
            <a:r>
              <a:rPr lang="cs-CZ" sz="2000" dirty="0"/>
              <a:t>v</a:t>
            </a:r>
            <a:r>
              <a:rPr lang="cs-CZ" sz="2000" dirty="0" smtClean="0"/>
              <a:t>ratka za nerealizovanou šablonu nebo za neuznání šablony ze strany poskytovatele dotace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ratka za částečně nerealizovanou šablonu nebo na část výstupu v šabloně, který nebyl uznán ze strany poskytovatele dotace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ratka ze šablony Úspory k rozdělení</a:t>
            </a:r>
            <a:endParaRPr lang="cs-CZ" sz="20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 algn="ctr">
              <a:buNone/>
            </a:pPr>
            <a:r>
              <a:rPr lang="cs-CZ" sz="1600" b="1" dirty="0" smtClean="0"/>
              <a:t>Zasílá příjemce dotace po schválení </a:t>
            </a:r>
            <a:r>
              <a:rPr lang="cs-CZ" sz="1600" b="1" dirty="0" err="1" smtClean="0"/>
              <a:t>ZZoR</a:t>
            </a:r>
            <a:r>
              <a:rPr lang="cs-CZ" sz="1600" b="1" dirty="0" smtClean="0"/>
              <a:t> a po obdržení Oznámení o schválení </a:t>
            </a:r>
            <a:r>
              <a:rPr lang="cs-CZ" sz="1600" b="1" dirty="0" err="1" smtClean="0"/>
              <a:t>ZZoR</a:t>
            </a:r>
            <a:r>
              <a:rPr lang="cs-CZ" sz="1600" b="1" dirty="0" smtClean="0"/>
              <a:t>.</a:t>
            </a:r>
          </a:p>
          <a:p>
            <a:pPr marL="0" indent="0">
              <a:buNone/>
            </a:pPr>
            <a:endParaRPr lang="cs-CZ" sz="1600" u="sng" dirty="0" smtClean="0"/>
          </a:p>
          <a:p>
            <a:pPr marL="0" indent="0">
              <a:buNone/>
            </a:pPr>
            <a:r>
              <a:rPr lang="cs-CZ" sz="1600" u="sng" dirty="0" smtClean="0"/>
              <a:t>Tok finančních prostředků</a:t>
            </a:r>
            <a:r>
              <a:rPr lang="cs-CZ" sz="1600" dirty="0" smtClean="0"/>
              <a:t>:</a:t>
            </a:r>
          </a:p>
          <a:p>
            <a:r>
              <a:rPr lang="cs-CZ" sz="1600" dirty="0" smtClean="0"/>
              <a:t>Soukromé a církevní školy – zasílají na b. </a:t>
            </a:r>
            <a:r>
              <a:rPr lang="cs-CZ" sz="1600" dirty="0" err="1" smtClean="0"/>
              <a:t>ú.</a:t>
            </a:r>
            <a:r>
              <a:rPr lang="cs-CZ" sz="1600" dirty="0" smtClean="0"/>
              <a:t> MŠMT</a:t>
            </a:r>
          </a:p>
          <a:p>
            <a:r>
              <a:rPr lang="cs-CZ" sz="1600" dirty="0" smtClean="0"/>
              <a:t>Školy zřízení krajem – zasílají prostřednictvím krajského úřadu</a:t>
            </a:r>
          </a:p>
          <a:p>
            <a:r>
              <a:rPr lang="cs-CZ" sz="1600" dirty="0" smtClean="0"/>
              <a:t>Školy zřízené obcí – zasílají prostřednictvím obce, následně kraje</a:t>
            </a:r>
          </a:p>
          <a:p>
            <a:pPr marL="0" indent="0">
              <a:buNone/>
            </a:pPr>
            <a:r>
              <a:rPr lang="cs-CZ" sz="1600" u="sng" dirty="0" smtClean="0"/>
              <a:t>Lhůta:</a:t>
            </a:r>
          </a:p>
          <a:p>
            <a:r>
              <a:rPr lang="cs-CZ" sz="1600" dirty="0" smtClean="0"/>
              <a:t>30 pracovních dnů od schválení </a:t>
            </a:r>
            <a:r>
              <a:rPr lang="cs-CZ" sz="1600" dirty="0" err="1" smtClean="0"/>
              <a:t>ZZoR</a:t>
            </a:r>
            <a:r>
              <a:rPr lang="cs-CZ" sz="1600" dirty="0" smtClean="0"/>
              <a:t> </a:t>
            </a:r>
            <a:r>
              <a:rPr lang="cs-CZ" sz="1600" b="1" dirty="0" smtClean="0"/>
              <a:t>(zaslat interní depeší avízo o vratce)</a:t>
            </a:r>
          </a:p>
          <a:p>
            <a:pPr marL="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720342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76064"/>
          </a:xfrm>
        </p:spPr>
        <p:txBody>
          <a:bodyPr>
            <a:noAutofit/>
          </a:bodyPr>
          <a:lstStyle/>
          <a:p>
            <a:r>
              <a:rPr lang="cs-C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Finanční vypořádání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 smtClean="0"/>
              <a:t>Provádí se souhrnně za všechny dotace poskytnuté MŠMT nejpozději do 15. 2. roku následujícího po finančním ukončení projektu – tj. po schválení </a:t>
            </a:r>
            <a:r>
              <a:rPr lang="cs-CZ" sz="1800" dirty="0" err="1" smtClean="0"/>
              <a:t>ZZoR</a:t>
            </a:r>
            <a:r>
              <a:rPr lang="cs-CZ" sz="1800" dirty="0" smtClean="0"/>
              <a:t> a provedení vratky</a:t>
            </a:r>
          </a:p>
          <a:p>
            <a:r>
              <a:rPr lang="cs-CZ" sz="1800" dirty="0" smtClean="0"/>
              <a:t>Informace uvedené v Oznámení o schválení </a:t>
            </a:r>
            <a:r>
              <a:rPr lang="cs-CZ" sz="1800" dirty="0" err="1" smtClean="0"/>
              <a:t>ZZoR</a:t>
            </a:r>
            <a:endParaRPr lang="cs-CZ" sz="1800" dirty="0" smtClean="0"/>
          </a:p>
          <a:p>
            <a:r>
              <a:rPr lang="cs-CZ" sz="1800" dirty="0" smtClean="0"/>
              <a:t>Soukromé a církevní školy – podávají MŠMT datovou schránkou</a:t>
            </a:r>
          </a:p>
          <a:p>
            <a:r>
              <a:rPr lang="cs-CZ" sz="1800" dirty="0" smtClean="0"/>
              <a:t>Školy zřízené obcí a krajem – podávají zřizovateli (obec/kraj)</a:t>
            </a:r>
          </a:p>
          <a:p>
            <a:pPr marL="0" indent="0">
              <a:buNone/>
            </a:pPr>
            <a:r>
              <a:rPr lang="cs-CZ" sz="1800" b="1" dirty="0" smtClean="0"/>
              <a:t>Pokyny pro příjemce zjednodušených projektů k provedení finančního vypořádání vztahu se státním rozpočtem na rok 2021:</a:t>
            </a:r>
            <a:endParaRPr lang="cs-CZ" sz="1800" b="1" dirty="0" smtClean="0">
              <a:hlinkClick r:id="rId3"/>
            </a:endParaRPr>
          </a:p>
          <a:p>
            <a:pPr marL="0" indent="0">
              <a:buNone/>
            </a:pPr>
            <a:r>
              <a:rPr lang="cs-CZ" sz="1800" dirty="0" smtClean="0">
                <a:hlinkClick r:id="rId3"/>
              </a:rPr>
              <a:t>https</a:t>
            </a:r>
            <a:r>
              <a:rPr lang="cs-CZ" sz="1800" dirty="0">
                <a:hlinkClick r:id="rId3"/>
              </a:rPr>
              <a:t>://</a:t>
            </a:r>
            <a:r>
              <a:rPr lang="cs-CZ" sz="1800" dirty="0" smtClean="0">
                <a:hlinkClick r:id="rId3"/>
              </a:rPr>
              <a:t>opvvv.msmt.cz/download/file5949.pdf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 smtClean="0"/>
              <a:t>Formuláře finančního vypořádání jsou dostupné na webových stránkách Ministerstva financí:</a:t>
            </a:r>
          </a:p>
          <a:p>
            <a:pPr marL="0" indent="0">
              <a:buNone/>
            </a:pPr>
            <a:r>
              <a:rPr lang="cs-CZ" sz="1800" dirty="0">
                <a:hlinkClick r:id="rId4"/>
              </a:rPr>
              <a:t>https://</a:t>
            </a:r>
            <a:r>
              <a:rPr lang="cs-CZ" sz="1800" dirty="0" smtClean="0">
                <a:hlinkClick r:id="rId4"/>
              </a:rPr>
              <a:t>www.mfcr.cz/cs/legislativa/legislativni-dokumenty/2015/vyhlaska-c-367-2015-sb-23405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78743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76064"/>
          </a:xfrm>
        </p:spPr>
        <p:txBody>
          <a:bodyPr>
            <a:noAutofit/>
          </a:bodyPr>
          <a:lstStyle/>
          <a:p>
            <a:r>
              <a:rPr lang="cs-C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Archivace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dirty="0"/>
              <a:t>V</a:t>
            </a:r>
            <a:r>
              <a:rPr lang="cs-CZ" sz="2400" dirty="0" smtClean="0"/>
              <a:t>eškeré dokumenty spojené s realizací projektu musí být k dispozici kontrolním orgánům </a:t>
            </a:r>
            <a:r>
              <a:rPr lang="cs-CZ" sz="2400" b="1" dirty="0" smtClean="0"/>
              <a:t>min. do 31. 12. 2033 </a:t>
            </a:r>
            <a:r>
              <a:rPr lang="cs-CZ" sz="2400" dirty="0" smtClean="0"/>
              <a:t>(kap. 7.4 Pravidel pro žadatele a příjemce zjednodušených projektů, str. 64).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Praktický pomocník pro archivaci zjednodušených </a:t>
            </a:r>
            <a:r>
              <a:rPr lang="cs-CZ" sz="2400" dirty="0" smtClean="0"/>
              <a:t>projektů:</a:t>
            </a:r>
            <a:endParaRPr lang="cs-CZ" sz="2400" dirty="0"/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https://opvvv.msmt.cz/download/file5571.pdf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Na webu OP VVV zveřejněný dotaz vztahující se k archivaci číslo 23:</a:t>
            </a:r>
          </a:p>
          <a:p>
            <a:pPr marL="0" indent="0">
              <a:buNone/>
            </a:pPr>
            <a:r>
              <a:rPr lang="cs-CZ" sz="2400" dirty="0">
                <a:hlinkClick r:id="rId4"/>
              </a:rPr>
              <a:t>https://</a:t>
            </a:r>
            <a:r>
              <a:rPr lang="cs-CZ" sz="2400" dirty="0" smtClean="0">
                <a:hlinkClick r:id="rId4"/>
              </a:rPr>
              <a:t>opvvv.msmt.cz/vyzva/vyzva-c-02-18-064-sablony-ii-pro-hlavni-mesto-praha-verze-1/dotazy.htm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663148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Archivace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u="sng" dirty="0"/>
              <a:t>Přehled dokumentů, které je třeba </a:t>
            </a:r>
            <a:r>
              <a:rPr lang="cs-CZ" b="1" u="sng" dirty="0" smtClean="0"/>
              <a:t>uchovávat</a:t>
            </a:r>
          </a:p>
          <a:p>
            <a:pPr marL="0" indent="0">
              <a:buNone/>
            </a:pPr>
            <a:endParaRPr lang="cs-CZ" b="1" u="sng" dirty="0" smtClean="0"/>
          </a:p>
          <a:p>
            <a:r>
              <a:rPr lang="cs-CZ" dirty="0" smtClean="0"/>
              <a:t>dokumenty </a:t>
            </a:r>
            <a:r>
              <a:rPr lang="cs-CZ" dirty="0"/>
              <a:t>předkládané k žádosti o </a:t>
            </a:r>
            <a:r>
              <a:rPr lang="cs-CZ" dirty="0" smtClean="0"/>
              <a:t>podporu</a:t>
            </a:r>
          </a:p>
          <a:p>
            <a:r>
              <a:rPr lang="cs-CZ" dirty="0" smtClean="0"/>
              <a:t>dokumenty </a:t>
            </a:r>
            <a:r>
              <a:rPr lang="cs-CZ" dirty="0"/>
              <a:t>předkládané k právnímu aktu o poskytnutí/převodu </a:t>
            </a:r>
            <a:r>
              <a:rPr lang="cs-CZ" dirty="0" smtClean="0"/>
              <a:t>podpory</a:t>
            </a:r>
          </a:p>
          <a:p>
            <a:r>
              <a:rPr lang="cs-CZ" dirty="0" smtClean="0"/>
              <a:t>doklady </a:t>
            </a:r>
            <a:r>
              <a:rPr lang="cs-CZ" dirty="0"/>
              <a:t>prokazující příslib a přiznání dotace (včetně příloh a případných dodatků) – právní akt o poskytnutí/převodu </a:t>
            </a:r>
            <a:r>
              <a:rPr lang="cs-CZ" dirty="0" smtClean="0"/>
              <a:t>podpory</a:t>
            </a:r>
          </a:p>
          <a:p>
            <a:r>
              <a:rPr lang="cs-CZ" dirty="0" smtClean="0"/>
              <a:t>dokumenty </a:t>
            </a:r>
            <a:r>
              <a:rPr lang="cs-CZ" dirty="0"/>
              <a:t>k zadávacím řízením – dokumentace o zakázkách a záznamy o elektronických úkonech souvisejících s realizací </a:t>
            </a:r>
            <a:r>
              <a:rPr lang="cs-CZ" dirty="0" smtClean="0"/>
              <a:t>zakázek</a:t>
            </a:r>
          </a:p>
          <a:p>
            <a:r>
              <a:rPr lang="cs-CZ" dirty="0" smtClean="0"/>
              <a:t>doklady </a:t>
            </a:r>
            <a:r>
              <a:rPr lang="cs-CZ" dirty="0"/>
              <a:t>prokazující účel použití poskytnutí finančních prostředků, např. </a:t>
            </a:r>
            <a:r>
              <a:rPr lang="cs-CZ" dirty="0" err="1" smtClean="0"/>
              <a:t>ŽoP</a:t>
            </a:r>
            <a:endParaRPr lang="cs-CZ" dirty="0" smtClean="0"/>
          </a:p>
          <a:p>
            <a:r>
              <a:rPr lang="cs-CZ" dirty="0" smtClean="0"/>
              <a:t>doklady </a:t>
            </a:r>
            <a:r>
              <a:rPr lang="cs-CZ" dirty="0"/>
              <a:t>ke zprávám o realizaci </a:t>
            </a:r>
            <a:r>
              <a:rPr lang="cs-CZ" dirty="0" smtClean="0"/>
              <a:t>projektu</a:t>
            </a:r>
          </a:p>
          <a:p>
            <a:r>
              <a:rPr lang="cs-CZ" dirty="0" smtClean="0"/>
              <a:t>dokumenty </a:t>
            </a:r>
            <a:r>
              <a:rPr lang="cs-CZ" dirty="0"/>
              <a:t>související s prováděním kontrol ze strany řídicího orgánu a dalších </a:t>
            </a:r>
            <a:r>
              <a:rPr lang="cs-CZ" dirty="0" smtClean="0"/>
              <a:t>orgánů</a:t>
            </a:r>
          </a:p>
          <a:p>
            <a:r>
              <a:rPr lang="cs-CZ" dirty="0" smtClean="0"/>
              <a:t>úplná </a:t>
            </a:r>
            <a:r>
              <a:rPr lang="cs-CZ" dirty="0"/>
              <a:t>korespondence, kterou příjemce obdržel ze strany řídicího orgánu a implementačního orgánu nebo na tyto orgány </a:t>
            </a:r>
            <a:r>
              <a:rPr lang="cs-CZ" dirty="0" smtClean="0"/>
              <a:t>zaslal</a:t>
            </a:r>
          </a:p>
          <a:p>
            <a:r>
              <a:rPr lang="cs-CZ" dirty="0" smtClean="0"/>
              <a:t>další </a:t>
            </a:r>
            <a:r>
              <a:rPr lang="cs-CZ" dirty="0"/>
              <a:t>podklady vztahující se k projektu a jeho realizaci, které dokumentují průběh administrace projektu od podání žádosti o podporu po závěrečné vyhodnocení, včetně doložení splnění ukazatelů výstupů operace, dosažených hodnot </a:t>
            </a:r>
            <a:r>
              <a:rPr lang="cs-CZ" dirty="0" smtClean="0"/>
              <a:t>indikátorů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200" b="1" dirty="0" smtClean="0"/>
              <a:t>Nejedná se o konečný výčet dokumentů!</a:t>
            </a:r>
          </a:p>
        </p:txBody>
      </p:sp>
    </p:spTree>
    <p:extLst>
      <p:ext uri="{BB962C8B-B14F-4D97-AF65-F5344CB8AC3E}">
        <p14:creationId xmlns:p14="http://schemas.microsoft.com/office/powerpoint/2010/main" val="2051168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04056"/>
          </a:xfrm>
        </p:spPr>
        <p:txBody>
          <a:bodyPr>
            <a:noAutofit/>
          </a:bodyPr>
          <a:lstStyle/>
          <a:p>
            <a:r>
              <a:rPr lang="cs-C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Evaluace a kontroly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cs-CZ" sz="2000" b="1" u="sng" dirty="0" smtClean="0"/>
              <a:t>Kontroly na místě</a:t>
            </a:r>
          </a:p>
          <a:p>
            <a:pPr marL="0" indent="0">
              <a:buNone/>
            </a:pPr>
            <a:r>
              <a:rPr lang="cs-CZ" sz="1600" dirty="0" smtClean="0"/>
              <a:t>Poskytovatel dotace i další subjekty oprávněné ke kontrole (např. audit Evropské komise, audit </a:t>
            </a:r>
            <a:r>
              <a:rPr lang="cs-CZ" sz="1600" dirty="0" smtClean="0"/>
              <a:t>Evropského </a:t>
            </a:r>
            <a:r>
              <a:rPr lang="cs-CZ" sz="1600" dirty="0" smtClean="0"/>
              <a:t>účetního dvora, Nejvyšší kontrolní úřad) mohou provést kontrolu realizace projektu, a to až do roku 2033.</a:t>
            </a:r>
          </a:p>
          <a:p>
            <a:pPr marL="0" indent="0">
              <a:buNone/>
            </a:pPr>
            <a:r>
              <a:rPr lang="cs-CZ" sz="1600" b="1" dirty="0" smtClean="0"/>
              <a:t>Dokladování </a:t>
            </a:r>
            <a:r>
              <a:rPr lang="cs-CZ" sz="1600" b="1" dirty="0"/>
              <a:t>výstupů a projektových </a:t>
            </a:r>
            <a:r>
              <a:rPr lang="cs-CZ" sz="1600" b="1" dirty="0" smtClean="0"/>
              <a:t>indikátorů:</a:t>
            </a:r>
          </a:p>
          <a:p>
            <a:pPr marL="0" indent="0">
              <a:buNone/>
            </a:pPr>
            <a:r>
              <a:rPr lang="cs-CZ" sz="1600" dirty="0" smtClean="0">
                <a:hlinkClick r:id="rId3"/>
              </a:rPr>
              <a:t>https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opvvv.msmt.cz/download/file2611.pdf</a:t>
            </a:r>
            <a:endParaRPr lang="cs-CZ" sz="1600" dirty="0" smtClean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sz="2000" b="1" u="sng" dirty="0"/>
              <a:t>Evaluační aktivity OP </a:t>
            </a:r>
            <a:r>
              <a:rPr lang="cs-CZ" sz="2000" b="1" u="sng" dirty="0" smtClean="0"/>
              <a:t>VVV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Škola je povinna poskytovat součinnost při evaluačních aktivitách v rámci OP VVV, a to i po ukončení realizace projektu.</a:t>
            </a:r>
          </a:p>
        </p:txBody>
      </p:sp>
    </p:spTree>
    <p:extLst>
      <p:ext uri="{BB962C8B-B14F-4D97-AF65-F5344CB8AC3E}">
        <p14:creationId xmlns:p14="http://schemas.microsoft.com/office/powerpoint/2010/main" val="4073895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pPr marL="0" indent="0" algn="ctr">
              <a:buNone/>
            </a:pPr>
            <a:r>
              <a:rPr lang="cs-CZ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Děkuji za pozornost a těším se na spolupráci!</a:t>
            </a:r>
          </a:p>
          <a:p>
            <a:pPr marL="0" indent="0" algn="ctr">
              <a:buNone/>
            </a:pPr>
            <a:endParaRPr lang="cs-CZ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2400" dirty="0" smtClean="0"/>
              <a:t>Ing. </a:t>
            </a:r>
            <a:r>
              <a:rPr lang="cs-CZ" sz="2400" dirty="0"/>
              <a:t>B</a:t>
            </a:r>
            <a:r>
              <a:rPr lang="cs-CZ" sz="2400" dirty="0" smtClean="0"/>
              <a:t>c. Jitka </a:t>
            </a:r>
            <a:r>
              <a:rPr lang="cs-CZ" sz="2400" dirty="0" err="1" smtClean="0"/>
              <a:t>Rojíková</a:t>
            </a:r>
            <a:endParaRPr lang="cs-CZ" sz="2400" dirty="0" smtClean="0"/>
          </a:p>
          <a:p>
            <a:pPr marL="0" indent="0" algn="ctr">
              <a:buNone/>
            </a:pPr>
            <a:r>
              <a:rPr lang="cs-CZ" sz="2400" dirty="0" smtClean="0">
                <a:hlinkClick r:id="rId3"/>
              </a:rPr>
              <a:t>rojikova@masvodryba.cz</a:t>
            </a:r>
            <a:endParaRPr lang="cs-CZ" sz="2400" dirty="0" smtClean="0"/>
          </a:p>
          <a:p>
            <a:pPr marL="0" indent="0" algn="ctr">
              <a:buNone/>
            </a:pPr>
            <a:r>
              <a:rPr lang="cs-CZ" sz="2400" dirty="0" smtClean="0"/>
              <a:t>Tel.: 603 309 543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206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648072"/>
          </a:xfrm>
        </p:spPr>
        <p:txBody>
          <a:bodyPr>
            <a:normAutofit/>
          </a:bodyPr>
          <a:lstStyle/>
          <a:p>
            <a:r>
              <a:rPr lang="cs-C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Základní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Výzva </a:t>
            </a:r>
            <a:r>
              <a:rPr lang="cs-CZ" sz="2400" b="1" dirty="0" smtClean="0"/>
              <a:t>č. 02_18_063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smtClean="0"/>
              <a:t>– Šablony II – mimo hlavní město Praha</a:t>
            </a:r>
          </a:p>
          <a:p>
            <a:pPr marL="0" indent="0">
              <a:buNone/>
            </a:pPr>
            <a:r>
              <a:rPr lang="cs-CZ" sz="2400" dirty="0" smtClean="0"/>
              <a:t>Projekt je možné realizovat do: </a:t>
            </a:r>
            <a:r>
              <a:rPr lang="cs-CZ" sz="2400" b="1" dirty="0" smtClean="0"/>
              <a:t>31. 8. 2021 </a:t>
            </a:r>
            <a:r>
              <a:rPr lang="cs-CZ" sz="1900" dirty="0" smtClean="0"/>
              <a:t>(možnost prodloužení realizace projektu)</a:t>
            </a:r>
          </a:p>
          <a:p>
            <a:pPr marL="0" indent="0">
              <a:buNone/>
            </a:pPr>
            <a:r>
              <a:rPr lang="cs-CZ" sz="2400" dirty="0" smtClean="0"/>
              <a:t>Délka realizace projektu: </a:t>
            </a:r>
            <a:r>
              <a:rPr lang="cs-CZ" sz="2400" b="1" dirty="0" smtClean="0"/>
              <a:t>24 měsíců</a:t>
            </a:r>
          </a:p>
          <a:p>
            <a:pPr marL="0" indent="0">
              <a:buNone/>
            </a:pPr>
            <a:r>
              <a:rPr lang="cs-CZ" sz="2400" dirty="0" smtClean="0"/>
              <a:t>Výše alokace: </a:t>
            </a:r>
            <a:r>
              <a:rPr lang="cs-CZ" sz="2400" b="1" dirty="0" smtClean="0"/>
              <a:t>100 tis. Kč – 5 mil. Kč </a:t>
            </a:r>
            <a:r>
              <a:rPr lang="cs-CZ" sz="2400" dirty="0" smtClean="0"/>
              <a:t>(výše alokace konkrétního projektu viz kalkulačka indikátorů)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Veškeré informace o výzvě jsou zde:</a:t>
            </a: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</a:t>
            </a:r>
            <a:r>
              <a:rPr lang="cs-CZ" sz="2400" dirty="0" smtClean="0">
                <a:hlinkClick r:id="rId3"/>
              </a:rPr>
              <a:t>opvvv.msmt.cz/vyzva/vyzva-c-02-18-063-sablony-ii-mimo-hlavni-mesto-praha-verze-1.htm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547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Ukončení realizace projektu</a:t>
            </a:r>
            <a:endParaRPr lang="cs-CZ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cs-CZ" sz="2800" b="1" u="sng" dirty="0" smtClean="0"/>
          </a:p>
          <a:p>
            <a:pPr marL="0" indent="0">
              <a:buNone/>
            </a:pPr>
            <a:r>
              <a:rPr lang="cs-CZ" sz="2800" b="1" u="sng" dirty="0" smtClean="0"/>
              <a:t>Realizace projektu</a:t>
            </a:r>
          </a:p>
          <a:p>
            <a:pPr marL="514350" indent="-514350">
              <a:buAutoNum type="arabicPeriod"/>
            </a:pPr>
            <a:r>
              <a:rPr lang="cs-CZ" sz="2800" b="1" dirty="0" err="1" smtClean="0"/>
              <a:t>ZoR</a:t>
            </a:r>
            <a:r>
              <a:rPr lang="cs-CZ" sz="2800" b="1" dirty="0" smtClean="0"/>
              <a:t> – 8 </a:t>
            </a:r>
            <a:r>
              <a:rPr lang="cs-CZ" sz="2800" b="1" dirty="0" err="1" smtClean="0"/>
              <a:t>měs</a:t>
            </a:r>
            <a:r>
              <a:rPr lang="cs-CZ" sz="2800" b="1" dirty="0" smtClean="0"/>
              <a:t>. </a:t>
            </a:r>
            <a:r>
              <a:rPr lang="cs-CZ" sz="2800" dirty="0" smtClean="0"/>
              <a:t>(předložení </a:t>
            </a:r>
            <a:r>
              <a:rPr lang="cs-CZ" sz="2800" dirty="0"/>
              <a:t>zprávy do </a:t>
            </a:r>
            <a:r>
              <a:rPr lang="cs-CZ" sz="2800" dirty="0" smtClean="0"/>
              <a:t>20 PD) </a:t>
            </a:r>
            <a:endParaRPr lang="cs-CZ" sz="2800" b="1" dirty="0" smtClean="0"/>
          </a:p>
          <a:p>
            <a:pPr marL="514350" indent="-514350">
              <a:buAutoNum type="arabicPeriod"/>
            </a:pPr>
            <a:r>
              <a:rPr lang="cs-CZ" sz="2800" b="1" dirty="0" err="1" smtClean="0"/>
              <a:t>ZoR</a:t>
            </a:r>
            <a:r>
              <a:rPr lang="cs-CZ" sz="2800" b="1" dirty="0" smtClean="0"/>
              <a:t> – 8 </a:t>
            </a:r>
            <a:r>
              <a:rPr lang="cs-CZ" sz="2800" b="1" dirty="0" err="1" smtClean="0"/>
              <a:t>měs</a:t>
            </a:r>
            <a:r>
              <a:rPr lang="cs-CZ" sz="2800" b="1" dirty="0" smtClean="0"/>
              <a:t>. </a:t>
            </a:r>
            <a:r>
              <a:rPr lang="cs-CZ" sz="2800" dirty="0" smtClean="0"/>
              <a:t>(předložení </a:t>
            </a:r>
            <a:r>
              <a:rPr lang="cs-CZ" sz="2800" dirty="0"/>
              <a:t>zprávy do </a:t>
            </a:r>
            <a:r>
              <a:rPr lang="cs-CZ" sz="2800" dirty="0" smtClean="0"/>
              <a:t>20 PD)</a:t>
            </a:r>
            <a:endParaRPr lang="cs-CZ" sz="2800" b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sz="2800" b="1" dirty="0" err="1" smtClean="0">
                <a:solidFill>
                  <a:srgbClr val="FF0000"/>
                </a:solidFill>
              </a:rPr>
              <a:t>ZZoR</a:t>
            </a:r>
            <a:r>
              <a:rPr lang="cs-CZ" sz="2800" b="1" dirty="0" smtClean="0">
                <a:solidFill>
                  <a:srgbClr val="FF0000"/>
                </a:solidFill>
              </a:rPr>
              <a:t> – 8 </a:t>
            </a:r>
            <a:r>
              <a:rPr lang="cs-CZ" sz="2800" b="1" dirty="0" err="1" smtClean="0">
                <a:solidFill>
                  <a:srgbClr val="FF0000"/>
                </a:solidFill>
              </a:rPr>
              <a:t>měs</a:t>
            </a:r>
            <a:r>
              <a:rPr lang="cs-CZ" sz="2800" b="1" dirty="0" smtClean="0">
                <a:solidFill>
                  <a:srgbClr val="FF0000"/>
                </a:solidFill>
              </a:rPr>
              <a:t>. </a:t>
            </a:r>
            <a:r>
              <a:rPr lang="cs-CZ" sz="2800" dirty="0" smtClean="0"/>
              <a:t>(</a:t>
            </a:r>
            <a:r>
              <a:rPr lang="cs-CZ" sz="2800" dirty="0"/>
              <a:t>předložení zprávy do 40 PD od ukončení fyzické realizace </a:t>
            </a:r>
            <a:r>
              <a:rPr lang="cs-CZ" sz="2800" dirty="0" smtClean="0"/>
              <a:t>projektu)</a:t>
            </a: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u="sng" dirty="0" smtClean="0"/>
              <a:t>Max. 3 měsíce před ukončením zhodnotit realizaci projektu:</a:t>
            </a:r>
          </a:p>
          <a:p>
            <a:pPr marL="0" indent="0">
              <a:buNone/>
            </a:pPr>
            <a:endParaRPr lang="cs-CZ" sz="2800" b="1" dirty="0" smtClean="0"/>
          </a:p>
          <a:p>
            <a:r>
              <a:rPr lang="cs-CZ" sz="2600" b="1" dirty="0"/>
              <a:t>s</a:t>
            </a:r>
            <a:r>
              <a:rPr lang="cs-CZ" sz="2600" b="1" dirty="0" smtClean="0"/>
              <a:t>plnění účelu dotace </a:t>
            </a:r>
            <a:r>
              <a:rPr lang="cs-CZ" sz="2600" dirty="0" smtClean="0"/>
              <a:t>–</a:t>
            </a:r>
            <a:r>
              <a:rPr lang="cs-CZ" sz="2600" b="1" dirty="0" smtClean="0"/>
              <a:t> </a:t>
            </a:r>
            <a:r>
              <a:rPr lang="cs-CZ" sz="2600" dirty="0" smtClean="0"/>
              <a:t>za splnění účelu dotace je považováno prokázání  naplnění výstupů aktivit zjednodušeného projektu alespoň ve výši 50% částky dotace uvedené v právním aktu o poskytnutí dotace</a:t>
            </a:r>
          </a:p>
          <a:p>
            <a:r>
              <a:rPr lang="cs-CZ" sz="2600" b="1" dirty="0"/>
              <a:t>a</a:t>
            </a:r>
            <a:r>
              <a:rPr lang="cs-CZ" sz="2600" b="1" dirty="0" smtClean="0"/>
              <a:t>ktivity</a:t>
            </a:r>
            <a:r>
              <a:rPr lang="cs-CZ" sz="2600" dirty="0"/>
              <a:t> – </a:t>
            </a:r>
            <a:r>
              <a:rPr lang="cs-CZ" sz="2600" dirty="0" smtClean="0"/>
              <a:t>pokud byly aktivity a ukončeny a výstupy dosažené v době realizace projektu, má se za to, že také s nimi související výdaje jsou z hlediska času způsobilé (</a:t>
            </a:r>
            <a:r>
              <a:rPr lang="cs-CZ" sz="2600" dirty="0"/>
              <a:t>s</a:t>
            </a:r>
            <a:r>
              <a:rPr lang="cs-CZ" sz="2600" dirty="0" smtClean="0"/>
              <a:t>chválený </a:t>
            </a:r>
            <a:r>
              <a:rPr lang="cs-CZ" sz="2600" dirty="0"/>
              <a:t>výstup = způsobilý </a:t>
            </a:r>
            <a:r>
              <a:rPr lang="cs-CZ" sz="2600" dirty="0" smtClean="0"/>
              <a:t>výdaj)</a:t>
            </a:r>
          </a:p>
          <a:p>
            <a:r>
              <a:rPr lang="cs-CZ" sz="2600" b="1" dirty="0"/>
              <a:t>splnění výsledkových indikátorů (5 10 10/5 25 10, 5 25 10 a milník 6 00 00)</a:t>
            </a:r>
          </a:p>
          <a:p>
            <a:r>
              <a:rPr lang="cs-CZ" sz="2600" b="1" dirty="0"/>
              <a:t>možnost Žádosti o změnu (kalkulačku indikátorů – násobné změny </a:t>
            </a:r>
            <a:r>
              <a:rPr lang="cs-CZ" sz="2600" b="1" dirty="0" smtClean="0"/>
              <a:t>aktivit)</a:t>
            </a:r>
            <a:endParaRPr lang="cs-CZ" sz="2600" b="1" dirty="0"/>
          </a:p>
          <a:p>
            <a:r>
              <a:rPr lang="cs-CZ" sz="2600" b="1" dirty="0"/>
              <a:t>zjistit stav čerpání finančních prostředků</a:t>
            </a:r>
          </a:p>
          <a:p>
            <a:r>
              <a:rPr lang="cs-CZ" sz="2600" b="1" dirty="0"/>
              <a:t>závěrečný </a:t>
            </a:r>
            <a:r>
              <a:rPr lang="cs-CZ" sz="2600" b="1" dirty="0" smtClean="0"/>
              <a:t>dotazník</a:t>
            </a:r>
          </a:p>
          <a:p>
            <a:pPr marL="0" indent="0">
              <a:buNone/>
            </a:pPr>
            <a:endParaRPr lang="cs-CZ" sz="2700" b="1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356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Příprava </a:t>
            </a:r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Závěrečné </a:t>
            </a:r>
            <a:r>
              <a:rPr lang="cs-CZ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</a:t>
            </a:r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právy </a:t>
            </a:r>
            <a:r>
              <a:rPr lang="cs-CZ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realizaci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8965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6400" b="1" u="sng" dirty="0" smtClean="0"/>
              <a:t>Při přípravě Zprávy o realizaci je nutné vycházet z níže uvedené dokumentace:</a:t>
            </a:r>
            <a:endParaRPr lang="cs-CZ" sz="5600" b="1" dirty="0" smtClean="0"/>
          </a:p>
          <a:p>
            <a:pPr marL="0" indent="0">
              <a:buNone/>
            </a:pPr>
            <a:endParaRPr lang="cs-CZ" sz="5600" b="1" dirty="0" smtClean="0"/>
          </a:p>
          <a:p>
            <a:pPr marL="0" indent="0">
              <a:buNone/>
            </a:pPr>
            <a:r>
              <a:rPr lang="cs-CZ" sz="5600" b="1" dirty="0" smtClean="0"/>
              <a:t>Pravidla pro žadatele a příjemce zjednodušených projektů</a:t>
            </a:r>
            <a:r>
              <a:rPr lang="cs-CZ" sz="5600" dirty="0" smtClean="0"/>
              <a:t>, aktuální verze 3, platnost účinnosti od 28.2.2018</a:t>
            </a:r>
          </a:p>
          <a:p>
            <a:pPr marL="0" indent="0">
              <a:buNone/>
            </a:pPr>
            <a:r>
              <a:rPr lang="cs-CZ" sz="5600" dirty="0">
                <a:hlinkClick r:id="rId3"/>
              </a:rPr>
              <a:t>https://</a:t>
            </a:r>
            <a:r>
              <a:rPr lang="cs-CZ" sz="5600" dirty="0" smtClean="0">
                <a:hlinkClick r:id="rId3"/>
              </a:rPr>
              <a:t>opvvv.msmt.cz/download/file2082.pdf</a:t>
            </a:r>
            <a:endParaRPr lang="cs-CZ" sz="5600" dirty="0" smtClean="0"/>
          </a:p>
          <a:p>
            <a:pPr marL="0" indent="0">
              <a:buNone/>
            </a:pPr>
            <a:r>
              <a:rPr lang="cs-CZ" sz="5600" dirty="0" smtClean="0"/>
              <a:t>+ Metodické dopisy – č. 2, 3 a poslední „</a:t>
            </a:r>
            <a:r>
              <a:rPr lang="cs-CZ" sz="5600" dirty="0" err="1" smtClean="0"/>
              <a:t>korovirus</a:t>
            </a:r>
            <a:r>
              <a:rPr lang="cs-CZ" sz="5600" dirty="0" smtClean="0"/>
              <a:t>“</a:t>
            </a:r>
          </a:p>
          <a:p>
            <a:pPr marL="0" indent="0">
              <a:buNone/>
            </a:pPr>
            <a:endParaRPr lang="cs-CZ" sz="5600" b="1" dirty="0" smtClean="0"/>
          </a:p>
          <a:p>
            <a:pPr marL="0" indent="0">
              <a:buNone/>
            </a:pPr>
            <a:r>
              <a:rPr lang="cs-CZ" sz="5600" b="1" dirty="0" smtClean="0"/>
              <a:t>Přílohu č. 3 výzvy Přehled Šablon a jejich věcný výklad </a:t>
            </a:r>
            <a:r>
              <a:rPr lang="cs-CZ" sz="5600" dirty="0" smtClean="0"/>
              <a:t>– podmínky šablon, dokladování výstupů a jednotlivých indikátorů</a:t>
            </a:r>
          </a:p>
          <a:p>
            <a:pPr marL="0" indent="0">
              <a:buNone/>
            </a:pPr>
            <a:r>
              <a:rPr lang="cs-CZ" sz="5600" dirty="0">
                <a:hlinkClick r:id="rId4"/>
              </a:rPr>
              <a:t>https://</a:t>
            </a:r>
            <a:r>
              <a:rPr lang="cs-CZ" sz="5600" dirty="0" smtClean="0">
                <a:hlinkClick r:id="rId4"/>
              </a:rPr>
              <a:t>opvvv.msmt.cz/download/file1859.pdf</a:t>
            </a:r>
            <a:endParaRPr lang="cs-CZ" sz="5600" dirty="0" smtClean="0"/>
          </a:p>
          <a:p>
            <a:pPr marL="0" indent="0">
              <a:buNone/>
            </a:pPr>
            <a:endParaRPr lang="cs-CZ" sz="5600" dirty="0" smtClean="0"/>
          </a:p>
          <a:p>
            <a:pPr marL="0" indent="0">
              <a:buNone/>
            </a:pPr>
            <a:r>
              <a:rPr lang="cs-CZ" sz="5600" b="1" dirty="0" smtClean="0"/>
              <a:t>Uživatelská příručka IS KP14+ Zpráva o realizaci</a:t>
            </a:r>
          </a:p>
          <a:p>
            <a:pPr marL="0" indent="0">
              <a:buNone/>
            </a:pPr>
            <a:r>
              <a:rPr lang="cs-CZ" sz="5600" dirty="0" smtClean="0">
                <a:hlinkClick r:id="rId5"/>
              </a:rPr>
              <a:t>https</a:t>
            </a:r>
            <a:r>
              <a:rPr lang="cs-CZ" sz="5600" dirty="0">
                <a:hlinkClick r:id="rId5"/>
              </a:rPr>
              <a:t>://</a:t>
            </a:r>
            <a:r>
              <a:rPr lang="cs-CZ" sz="5600" dirty="0" smtClean="0">
                <a:hlinkClick r:id="rId5"/>
              </a:rPr>
              <a:t>opvvv.msmt.cz/download/file3534.pdf</a:t>
            </a:r>
            <a:endParaRPr lang="cs-CZ" sz="5600" dirty="0" smtClean="0"/>
          </a:p>
          <a:p>
            <a:pPr marL="0" indent="0">
              <a:buNone/>
            </a:pPr>
            <a:r>
              <a:rPr lang="cs-CZ" sz="5600" dirty="0" smtClean="0"/>
              <a:t> </a:t>
            </a:r>
          </a:p>
          <a:p>
            <a:pPr marL="0" indent="0">
              <a:buNone/>
            </a:pPr>
            <a:r>
              <a:rPr lang="cs-CZ" sz="5600" b="1" dirty="0"/>
              <a:t>Uživatelská příručka IS ESF 2014+ </a:t>
            </a:r>
            <a:r>
              <a:rPr lang="cs-CZ" sz="5600" dirty="0" smtClean="0"/>
              <a:t>- karty </a:t>
            </a:r>
            <a:r>
              <a:rPr lang="cs-CZ" sz="5600" dirty="0"/>
              <a:t>účastníků </a:t>
            </a:r>
            <a:r>
              <a:rPr lang="cs-CZ" sz="5600" dirty="0" smtClean="0"/>
              <a:t>- </a:t>
            </a:r>
            <a:r>
              <a:rPr lang="cs-CZ" sz="5600" dirty="0" smtClean="0">
                <a:hlinkClick r:id="rId6"/>
              </a:rPr>
              <a:t>https</a:t>
            </a:r>
            <a:r>
              <a:rPr lang="cs-CZ" sz="5600" dirty="0">
                <a:hlinkClick r:id="rId6"/>
              </a:rPr>
              <a:t>://</a:t>
            </a:r>
            <a:r>
              <a:rPr lang="cs-CZ" sz="5600" dirty="0" smtClean="0">
                <a:hlinkClick r:id="rId6"/>
              </a:rPr>
              <a:t>opvvv.msmt.cz/balicek-dokumentu/item1018226.htm</a:t>
            </a:r>
            <a:endParaRPr lang="cs-CZ" sz="5600" dirty="0" smtClean="0"/>
          </a:p>
          <a:p>
            <a:pPr marL="0" indent="0">
              <a:buNone/>
            </a:pPr>
            <a:endParaRPr lang="cs-CZ" sz="5600" dirty="0"/>
          </a:p>
          <a:p>
            <a:pPr marL="0" indent="0">
              <a:buNone/>
            </a:pPr>
            <a:r>
              <a:rPr lang="cs-CZ" sz="5600" b="1" dirty="0"/>
              <a:t>Příklady dobré praxe realizace šablon </a:t>
            </a:r>
            <a:r>
              <a:rPr lang="cs-CZ" sz="5600" dirty="0"/>
              <a:t>- </a:t>
            </a:r>
            <a:r>
              <a:rPr lang="cs-CZ" sz="5600" dirty="0">
                <a:hlinkClick r:id="rId7"/>
              </a:rPr>
              <a:t>https://</a:t>
            </a:r>
            <a:r>
              <a:rPr lang="cs-CZ" sz="5600" dirty="0" smtClean="0">
                <a:hlinkClick r:id="rId7"/>
              </a:rPr>
              <a:t>opvvv.msmt.cz/download/file3657.pdf</a:t>
            </a:r>
            <a:endParaRPr lang="cs-CZ" sz="5600" b="1" dirty="0" smtClean="0"/>
          </a:p>
          <a:p>
            <a:pPr marL="0" indent="0">
              <a:buNone/>
            </a:pPr>
            <a:endParaRPr lang="cs-CZ" sz="5600" b="1" dirty="0" smtClean="0"/>
          </a:p>
          <a:p>
            <a:pPr marL="0" indent="0">
              <a:buNone/>
            </a:pPr>
            <a:r>
              <a:rPr lang="cs-CZ" sz="5600" b="1" dirty="0" smtClean="0"/>
              <a:t>Dokladování výstupů a projektových indikátorů pro výzvu „Šablony II“</a:t>
            </a:r>
            <a:r>
              <a:rPr lang="cs-CZ" sz="5600" dirty="0"/>
              <a:t> </a:t>
            </a:r>
            <a:r>
              <a:rPr lang="cs-CZ" sz="5600" dirty="0" smtClean="0">
                <a:hlinkClick r:id="rId8"/>
              </a:rPr>
              <a:t>https</a:t>
            </a:r>
            <a:r>
              <a:rPr lang="cs-CZ" sz="5600" dirty="0">
                <a:hlinkClick r:id="rId8"/>
              </a:rPr>
              <a:t>://</a:t>
            </a:r>
            <a:r>
              <a:rPr lang="cs-CZ" sz="5600" dirty="0" smtClean="0">
                <a:hlinkClick r:id="rId8"/>
              </a:rPr>
              <a:t>opvvv.msmt.cz/download/file2611.pdf</a:t>
            </a:r>
            <a:endParaRPr lang="cs-CZ" sz="5600" dirty="0" smtClean="0"/>
          </a:p>
          <a:p>
            <a:pPr marL="0" indent="0">
              <a:buNone/>
            </a:pPr>
            <a:endParaRPr lang="cs-CZ" sz="5600" b="1" dirty="0" smtClean="0"/>
          </a:p>
          <a:p>
            <a:pPr marL="0" indent="0">
              <a:buNone/>
            </a:pPr>
            <a:r>
              <a:rPr lang="cs-CZ" sz="5600" b="1" dirty="0" smtClean="0"/>
              <a:t>Kalkulačka </a:t>
            </a:r>
            <a:r>
              <a:rPr lang="cs-CZ" sz="5600" b="1" dirty="0"/>
              <a:t>indikátorů </a:t>
            </a:r>
            <a:r>
              <a:rPr lang="cs-CZ" sz="5600" dirty="0"/>
              <a:t>- povinná příloha </a:t>
            </a:r>
            <a:r>
              <a:rPr lang="cs-CZ" sz="5600" dirty="0" err="1"/>
              <a:t>ZoR</a:t>
            </a:r>
            <a:endParaRPr lang="cs-CZ" sz="5600" dirty="0"/>
          </a:p>
          <a:p>
            <a:pPr marL="0" indent="0">
              <a:buNone/>
            </a:pPr>
            <a:endParaRPr lang="cs-CZ" sz="5600" b="1" dirty="0"/>
          </a:p>
        </p:txBody>
      </p:sp>
    </p:spTree>
    <p:extLst>
      <p:ext uri="{BB962C8B-B14F-4D97-AF65-F5344CB8AC3E}">
        <p14:creationId xmlns:p14="http://schemas.microsoft.com/office/powerpoint/2010/main" val="34518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Příprava </a:t>
            </a:r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Závěrečné zprávy </a:t>
            </a:r>
            <a:r>
              <a:rPr lang="cs-CZ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realizaci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2900" b="1" u="sng" dirty="0"/>
              <a:t>Závěrečná zpráva o realizaci (</a:t>
            </a:r>
            <a:r>
              <a:rPr lang="cs-CZ" sz="2900" b="1" u="sng" dirty="0" err="1"/>
              <a:t>ZZoR</a:t>
            </a:r>
            <a:r>
              <a:rPr lang="cs-CZ" sz="2900" b="1" u="sng" dirty="0" smtClean="0"/>
              <a:t>)</a:t>
            </a:r>
          </a:p>
          <a:p>
            <a:pPr marL="0" indent="0">
              <a:buNone/>
            </a:pPr>
            <a:endParaRPr lang="cs-CZ" sz="2000" u="sng" dirty="0"/>
          </a:p>
          <a:p>
            <a:r>
              <a:rPr lang="cs-CZ" sz="1800" dirty="0"/>
              <a:t>hodnotí se úspěšnost realizace projektu, splnění cíle projektu – povinnost naplnit výsledkové indikátory a </a:t>
            </a:r>
            <a:r>
              <a:rPr lang="cs-CZ" sz="1800" dirty="0" smtClean="0"/>
              <a:t>milník (naplnění </a:t>
            </a:r>
            <a:r>
              <a:rPr lang="cs-CZ" sz="1800" dirty="0"/>
              <a:t>výstupů šablon za alespoň 50% částky finančních prostředků uvedených v </a:t>
            </a:r>
            <a:r>
              <a:rPr lang="cs-CZ" sz="1800" dirty="0" smtClean="0"/>
              <a:t>PA)</a:t>
            </a:r>
          </a:p>
          <a:p>
            <a:r>
              <a:rPr lang="cs-CZ" sz="1800" dirty="0" smtClean="0"/>
              <a:t>předložení zprávy do 40 PD od ukončení fyzické realizace projektu</a:t>
            </a:r>
          </a:p>
          <a:p>
            <a:r>
              <a:rPr lang="cs-CZ" sz="1800" dirty="0" smtClean="0"/>
              <a:t>přikládá se </a:t>
            </a:r>
            <a:r>
              <a:rPr lang="cs-CZ" sz="1800" dirty="0" smtClean="0">
                <a:solidFill>
                  <a:srgbClr val="FF0000"/>
                </a:solidFill>
              </a:rPr>
              <a:t>Souhrnná zpráva </a:t>
            </a:r>
            <a:r>
              <a:rPr lang="cs-CZ" sz="1800" dirty="0" smtClean="0"/>
              <a:t>k 5 25 10</a:t>
            </a:r>
          </a:p>
          <a:p>
            <a:r>
              <a:rPr lang="cs-CZ" sz="1800" dirty="0" smtClean="0"/>
              <a:t>doložit </a:t>
            </a:r>
            <a:r>
              <a:rPr lang="cs-CZ" sz="1800" dirty="0" smtClean="0">
                <a:solidFill>
                  <a:srgbClr val="FF0000"/>
                </a:solidFill>
              </a:rPr>
              <a:t>závěrečný výstup z dotazníkového šetření</a:t>
            </a:r>
          </a:p>
          <a:p>
            <a:r>
              <a:rPr lang="cs-CZ" sz="1800" dirty="0" smtClean="0"/>
              <a:t>nejpozději v </a:t>
            </a:r>
            <a:r>
              <a:rPr lang="cs-CZ" sz="1800" dirty="0" err="1" smtClean="0"/>
              <a:t>ZZoR</a:t>
            </a:r>
            <a:r>
              <a:rPr lang="cs-CZ" sz="1800" dirty="0"/>
              <a:t> </a:t>
            </a:r>
            <a:r>
              <a:rPr lang="cs-CZ" sz="1800" dirty="0" smtClean="0"/>
              <a:t>informovat o naplnění horizontálních principů</a:t>
            </a:r>
          </a:p>
          <a:p>
            <a:r>
              <a:rPr lang="cs-CZ" sz="1800" dirty="0"/>
              <a:t>v</a:t>
            </a:r>
            <a:r>
              <a:rPr lang="cs-CZ" sz="1800" dirty="0" smtClean="0"/>
              <a:t>ygenerování počtu osob do 6 00 00 z IS ESF 2014+</a:t>
            </a:r>
          </a:p>
          <a:p>
            <a:r>
              <a:rPr lang="cs-CZ" sz="1800" dirty="0"/>
              <a:t>v</a:t>
            </a:r>
            <a:r>
              <a:rPr lang="cs-CZ" sz="1800" dirty="0" smtClean="0"/>
              <a:t>ykázat výstupový indikátor 5 05 01 Počet podpůrných personálních opatření ve školách ve výši, která odpovídá celkovému počtu celých realizovaných šablon</a:t>
            </a:r>
          </a:p>
          <a:p>
            <a:r>
              <a:rPr lang="cs-CZ" sz="1800" dirty="0" smtClean="0"/>
              <a:t>v </a:t>
            </a:r>
            <a:r>
              <a:rPr lang="cs-CZ" sz="1800" dirty="0" err="1" smtClean="0"/>
              <a:t>ZZoR</a:t>
            </a:r>
            <a:r>
              <a:rPr lang="cs-CZ" sz="1800" dirty="0" smtClean="0"/>
              <a:t> vyplnit skutečný počet dětí/žáků (k datu finalizace </a:t>
            </a:r>
            <a:r>
              <a:rPr lang="cs-CZ" sz="1800" dirty="0" err="1" smtClean="0"/>
              <a:t>ZZoR</a:t>
            </a:r>
            <a:r>
              <a:rPr lang="cs-CZ" sz="1800" dirty="0" smtClean="0"/>
              <a:t>) v indikátorech statistické povahy 5 15 10, 5 16 10 a 5 17 10</a:t>
            </a:r>
          </a:p>
          <a:p>
            <a:r>
              <a:rPr lang="cs-CZ" sz="1800" dirty="0"/>
              <a:t>n</a:t>
            </a:r>
            <a:r>
              <a:rPr lang="cs-CZ" sz="1800" dirty="0" smtClean="0"/>
              <a:t>ejpozději v </a:t>
            </a:r>
            <a:r>
              <a:rPr lang="cs-CZ" sz="1800" dirty="0" err="1" smtClean="0"/>
              <a:t>ZZoR</a:t>
            </a:r>
            <a:r>
              <a:rPr lang="cs-CZ" sz="1800" dirty="0" smtClean="0"/>
              <a:t> je nutné uvést u každé veřejné zakázky její konečný stav, př. nezahájena, splněna, zrušena ze strany zadavatele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946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76064"/>
          </a:xfrm>
        </p:spPr>
        <p:txBody>
          <a:bodyPr>
            <a:noAutofit/>
          </a:bodyPr>
          <a:lstStyle/>
          <a:p>
            <a:r>
              <a:rPr lang="cs-C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Kalkulačka indikátorů pro </a:t>
            </a:r>
            <a:r>
              <a:rPr lang="cs-CZ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ZoR</a:t>
            </a:r>
            <a:r>
              <a:rPr lang="cs-C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MŠ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2060848"/>
            <a:ext cx="7704856" cy="43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Kalkulačka </a:t>
            </a:r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indikátorů pro </a:t>
            </a:r>
            <a:r>
              <a:rPr lang="cs-CZ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ZoR</a:t>
            </a:r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ZŠ</a:t>
            </a:r>
            <a:endParaRPr lang="cs-CZ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1808797"/>
            <a:ext cx="7632848" cy="435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76064"/>
          </a:xfrm>
        </p:spPr>
        <p:txBody>
          <a:bodyPr>
            <a:noAutofit/>
          </a:bodyPr>
          <a:lstStyle/>
          <a:p>
            <a:r>
              <a:rPr lang="cs-C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Kalkulačka indikátorů pro </a:t>
            </a:r>
            <a:r>
              <a:rPr lang="cs-CZ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ZoR</a:t>
            </a:r>
            <a:r>
              <a:rPr lang="cs-C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ŠD</a:t>
            </a:r>
            <a:endParaRPr lang="cs-CZ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658333" y="2060848"/>
            <a:ext cx="792088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1907</Words>
  <Application>Microsoft Office PowerPoint</Application>
  <PresentationFormat>Předvádění na obrazovce (4:3)</PresentationFormat>
  <Paragraphs>252</Paragraphs>
  <Slides>25</Slides>
  <Notes>24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Motiv systému Office</vt:lpstr>
      <vt:lpstr>1_Vlastní návrh</vt:lpstr>
      <vt:lpstr>Vlastní návrh</vt:lpstr>
      <vt:lpstr> Seminář Šablony II – ukončování projektů </vt:lpstr>
      <vt:lpstr>Program semináře</vt:lpstr>
      <vt:lpstr>Základní informace</vt:lpstr>
      <vt:lpstr>Ukončení realizace projektu</vt:lpstr>
      <vt:lpstr>Příprava Závěrečné zprávy o realizaci</vt:lpstr>
      <vt:lpstr>Příprava Závěrečné zprávy o realizaci</vt:lpstr>
      <vt:lpstr>Kalkulačka indikátorů pro ZoR - MŠ</vt:lpstr>
      <vt:lpstr>Kalkulačka indikátorů pro ZoR - ZŠ</vt:lpstr>
      <vt:lpstr>Kalkulačka indikátorů pro ZoR - ŠD</vt:lpstr>
      <vt:lpstr>Kalkulačka indikátorů pro ZoR - ŠK </vt:lpstr>
      <vt:lpstr>Kalkulačka indikátorů</vt:lpstr>
      <vt:lpstr>Jak vykázat šablonu v rámci ZoR/ZZoR</vt:lpstr>
      <vt:lpstr>Jak vykázat šablonu – karta šablony</vt:lpstr>
      <vt:lpstr>Výsledkové indikátory a milník</vt:lpstr>
      <vt:lpstr>Indikátory</vt:lpstr>
      <vt:lpstr>Žádost o změnu (ŽoZ)</vt:lpstr>
      <vt:lpstr>Žádost o změnu</vt:lpstr>
      <vt:lpstr>Kalkulačka indikátorů pro Žádost o změnu</vt:lpstr>
      <vt:lpstr>Kalkulačka indikátorů pro Žádost o změnu</vt:lpstr>
      <vt:lpstr>Závěrečná vratka</vt:lpstr>
      <vt:lpstr>Finanční vypořádání</vt:lpstr>
      <vt:lpstr>Archivace</vt:lpstr>
      <vt:lpstr>Archivace</vt:lpstr>
      <vt:lpstr>Evaluace a kontroly</vt:lpstr>
      <vt:lpstr>Prezentace aplikace PowerPoint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Šablony II – administrace a realizace projektů</dc:title>
  <dc:creator>Kancelar</dc:creator>
  <cp:lastModifiedBy>Kancelar</cp:lastModifiedBy>
  <cp:revision>247</cp:revision>
  <cp:lastPrinted>2021-12-07T07:21:26Z</cp:lastPrinted>
  <dcterms:created xsi:type="dcterms:W3CDTF">2019-10-16T10:52:24Z</dcterms:created>
  <dcterms:modified xsi:type="dcterms:W3CDTF">2021-12-07T14:14:18Z</dcterms:modified>
</cp:coreProperties>
</file>