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73" r:id="rId9"/>
    <p:sldId id="274" r:id="rId10"/>
    <p:sldId id="303" r:id="rId11"/>
    <p:sldId id="261" r:id="rId12"/>
    <p:sldId id="262" r:id="rId13"/>
    <p:sldId id="263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265" r:id="rId27"/>
    <p:sldId id="266" r:id="rId28"/>
    <p:sldId id="267" r:id="rId29"/>
    <p:sldId id="268" r:id="rId30"/>
    <p:sldId id="269" r:id="rId31"/>
    <p:sldId id="279" r:id="rId32"/>
    <p:sldId id="280" r:id="rId33"/>
    <p:sldId id="281" r:id="rId34"/>
    <p:sldId id="282" r:id="rId35"/>
    <p:sldId id="285" r:id="rId36"/>
    <p:sldId id="284" r:id="rId37"/>
    <p:sldId id="270" r:id="rId38"/>
    <p:sldId id="289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F01F1-86F7-43FF-82AE-1083D532D093}" type="datetimeFigureOut">
              <a:rPr lang="cs-CZ" smtClean="0"/>
              <a:pPr/>
              <a:t>25.7.2018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99A4B-E6B4-44D1-84CC-D11800E24CB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CCE9C-0E22-4BAF-838D-234F6EC60567}" type="datetimeFigureOut">
              <a:rPr lang="cs-CZ" smtClean="0"/>
              <a:pPr/>
              <a:t>25.7.2018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B558A-65B1-43C7-ACB0-3C0CC79B13F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B558A-65B1-43C7-ACB0-3C0CC79B13F0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0CC9-673C-4C79-885E-F3AAF4564BD3}" type="datetimeFigureOut">
              <a:rPr lang="cs-CZ" smtClean="0"/>
              <a:pPr/>
              <a:t>25.7.2018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A6E6-EFD0-41B8-95E8-CC21BE942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0CC9-673C-4C79-885E-F3AAF4564BD3}" type="datetimeFigureOut">
              <a:rPr lang="cs-CZ" smtClean="0"/>
              <a:pPr/>
              <a:t>25.7.2018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A6E6-EFD0-41B8-95E8-CC21BE942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0CC9-673C-4C79-885E-F3AAF4564BD3}" type="datetimeFigureOut">
              <a:rPr lang="cs-CZ" smtClean="0"/>
              <a:pPr/>
              <a:t>25.7.2018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A6E6-EFD0-41B8-95E8-CC21BE942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0CC9-673C-4C79-885E-F3AAF4564BD3}" type="datetimeFigureOut">
              <a:rPr lang="cs-CZ" smtClean="0"/>
              <a:pPr/>
              <a:t>25.7.2018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A6E6-EFD0-41B8-95E8-CC21BE942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0CC9-673C-4C79-885E-F3AAF4564BD3}" type="datetimeFigureOut">
              <a:rPr lang="cs-CZ" smtClean="0"/>
              <a:pPr/>
              <a:t>25.7.2018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A6E6-EFD0-41B8-95E8-CC21BE942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0CC9-673C-4C79-885E-F3AAF4564BD3}" type="datetimeFigureOut">
              <a:rPr lang="cs-CZ" smtClean="0"/>
              <a:pPr/>
              <a:t>25.7.2018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A6E6-EFD0-41B8-95E8-CC21BE942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0CC9-673C-4C79-885E-F3AAF4564BD3}" type="datetimeFigureOut">
              <a:rPr lang="cs-CZ" smtClean="0"/>
              <a:pPr/>
              <a:t>25.7.2018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A6E6-EFD0-41B8-95E8-CC21BE942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0CC9-673C-4C79-885E-F3AAF4564BD3}" type="datetimeFigureOut">
              <a:rPr lang="cs-CZ" smtClean="0"/>
              <a:pPr/>
              <a:t>25.7.2018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A6E6-EFD0-41B8-95E8-CC21BE942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0CC9-673C-4C79-885E-F3AAF4564BD3}" type="datetimeFigureOut">
              <a:rPr lang="cs-CZ" smtClean="0"/>
              <a:pPr/>
              <a:t>25.7.2018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A6E6-EFD0-41B8-95E8-CC21BE942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0CC9-673C-4C79-885E-F3AAF4564BD3}" type="datetimeFigureOut">
              <a:rPr lang="cs-CZ" smtClean="0"/>
              <a:pPr/>
              <a:t>25.7.2018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A6E6-EFD0-41B8-95E8-CC21BE942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0CC9-673C-4C79-885E-F3AAF4564BD3}" type="datetimeFigureOut">
              <a:rPr lang="cs-CZ" smtClean="0"/>
              <a:pPr/>
              <a:t>25.7.2018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A6E6-EFD0-41B8-95E8-CC21BE942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CC9-673C-4C79-885E-F3AAF4564BD3}" type="datetimeFigureOut">
              <a:rPr lang="cs-CZ" smtClean="0"/>
              <a:pPr/>
              <a:t>25.7.2018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5A6E6-EFD0-41B8-95E8-CC21BE942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dnanskaryba.eu/" TargetMode="External"/><Relationship Id="rId2" Type="http://schemas.openxmlformats.org/officeDocument/2006/relationships/hyperlink" Target="http://www.szif.cz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22711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Výzva č. 3 PRV MAS </a:t>
            </a:r>
            <a:r>
              <a:rPr lang="cs-CZ" sz="4000" dirty="0" err="1" smtClean="0"/>
              <a:t>Vodňanská</a:t>
            </a:r>
            <a:r>
              <a:rPr lang="cs-CZ" sz="4000" dirty="0" smtClean="0"/>
              <a:t> ryba, z.s.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/>
              <a:t>k předkládání žádosti o podporu v rámci operace 19.2.1 Programu rozvoje venkova  na období 2014-2020 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792088"/>
          </a:xfrm>
        </p:spPr>
        <p:txBody>
          <a:bodyPr>
            <a:normAutofit fontScale="85000" lnSpcReduction="20000"/>
          </a:bodyPr>
          <a:lstStyle/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r>
              <a:rPr lang="cs-CZ" sz="2000" dirty="0" smtClean="0"/>
              <a:t>Seminář pro žadatele a příjemce, Vodňany 24. </a:t>
            </a:r>
            <a:r>
              <a:rPr lang="cs-CZ" sz="2000" smtClean="0"/>
              <a:t>7. </a:t>
            </a:r>
            <a:r>
              <a:rPr lang="cs-CZ" sz="2000" dirty="0" smtClean="0"/>
              <a:t>2018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C:\Users\uzivatel\Documents\MAP\IROP_CZ_RO_B_C RG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5"/>
            <a:ext cx="64087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Users\uzivatel\Documents\PRV\logo_PR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229200"/>
            <a:ext cx="244827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Předání vybraných žádostí na RO SZIF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 smtClean="0"/>
              <a:t>• MAS vybrané Žádosti elektronicky podepíše, přílohy verifikuje a předá žadateli minimálně 3 p. dny před termínem registrace na RO SZIF ČB </a:t>
            </a:r>
          </a:p>
          <a:p>
            <a:pPr>
              <a:buNone/>
            </a:pPr>
            <a:r>
              <a:rPr lang="cs-CZ" dirty="0" smtClean="0"/>
              <a:t>• Žadatel následně Žádost včetně příloh zašle přes svůj účet na Portálu farmáře </a:t>
            </a:r>
            <a:r>
              <a:rPr lang="cs-CZ" b="1" dirty="0" smtClean="0"/>
              <a:t>nejpozději do 31.8.2018 </a:t>
            </a:r>
            <a:r>
              <a:rPr lang="cs-CZ" dirty="0" smtClean="0"/>
              <a:t>= Registrace na RO SZIF </a:t>
            </a:r>
          </a:p>
          <a:p>
            <a:pPr>
              <a:buNone/>
            </a:pPr>
            <a:r>
              <a:rPr lang="cs-CZ" dirty="0" smtClean="0"/>
              <a:t>• Administrativní kontrola SZIF – odstranitelné nedostatky - 56 k. dní/126 k. dní u </a:t>
            </a:r>
            <a:r>
              <a:rPr lang="cs-CZ" dirty="0" err="1" smtClean="0"/>
              <a:t>ŽoD</a:t>
            </a:r>
            <a:r>
              <a:rPr lang="cs-CZ" dirty="0" smtClean="0"/>
              <a:t> s výběrovým řízením; doplnění se provádí nejdříve prostřednictvím MAS </a:t>
            </a:r>
          </a:p>
          <a:p>
            <a:pPr>
              <a:buNone/>
            </a:pPr>
            <a:r>
              <a:rPr lang="cs-CZ" dirty="0" smtClean="0"/>
              <a:t>• Schválení žádostí na SZIF – nejdříve žádosti bez VŘ </a:t>
            </a:r>
          </a:p>
          <a:p>
            <a:pPr>
              <a:buNone/>
            </a:pPr>
            <a:r>
              <a:rPr lang="cs-CZ" dirty="0" smtClean="0"/>
              <a:t>• Podpis Dohody – výzvy přes Portál farmáře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Předání vybraných žádostí na RO SZIF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3400" dirty="0" smtClean="0"/>
              <a:t>Žadatel posílá </a:t>
            </a:r>
            <a:r>
              <a:rPr lang="cs-CZ" sz="3400" dirty="0" err="1" smtClean="0"/>
              <a:t>ŽoD</a:t>
            </a:r>
            <a:r>
              <a:rPr lang="cs-CZ" sz="3400" dirty="0" smtClean="0"/>
              <a:t> zpět přes PF na RO SZIF České Budějovice </a:t>
            </a:r>
            <a:r>
              <a:rPr lang="cs-CZ" sz="3400" b="1" dirty="0" smtClean="0"/>
              <a:t>nejpozději do 31. 8. 2018</a:t>
            </a:r>
            <a:endParaRPr lang="cs-CZ" sz="3400" dirty="0" smtClean="0"/>
          </a:p>
          <a:p>
            <a:r>
              <a:rPr lang="cs-CZ" sz="3400" dirty="0" smtClean="0"/>
              <a:t>RO SZIF provádí závěrečné ověření způsobilosti před schválením</a:t>
            </a:r>
            <a:endParaRPr lang="cs-CZ" dirty="0" smtClean="0"/>
          </a:p>
          <a:p>
            <a:pPr>
              <a:buNone/>
            </a:pPr>
            <a:r>
              <a:rPr lang="cs-CZ" sz="3400" b="1" dirty="0" smtClean="0"/>
              <a:t>Předpoklad schválení </a:t>
            </a:r>
          </a:p>
          <a:p>
            <a:r>
              <a:rPr lang="pl-PL" dirty="0" smtClean="0"/>
              <a:t>projekty bez VŘ cca 5 měsíců od podání žádosti na SZIF</a:t>
            </a:r>
          </a:p>
          <a:p>
            <a:r>
              <a:rPr lang="pl-PL" dirty="0" smtClean="0"/>
              <a:t>projekty s VŘ cca 7 měsíců od podání žádosti na SZIF</a:t>
            </a:r>
          </a:p>
          <a:p>
            <a:pPr>
              <a:buNone/>
            </a:pPr>
            <a:r>
              <a:rPr lang="pl-PL" sz="3400" b="1" dirty="0" smtClean="0"/>
              <a:t>Dohoda o poskytnutí dotace se podepisuje na RO SZIF České Budějovice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Zadávání zakázek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Zakázka do 20 000,- Kč (bez DPH) – nákup přímo, součet do 100 000,- Kč za projekt</a:t>
            </a:r>
          </a:p>
          <a:p>
            <a:r>
              <a:rPr lang="cs-CZ" dirty="0"/>
              <a:t>Z</a:t>
            </a:r>
            <a:r>
              <a:rPr lang="cs-CZ" dirty="0" smtClean="0"/>
              <a:t>akázky do 400 000,- Kč (bez DPH) veřejný/dotovaný zadavatel, resp. do 500 000,- Kč (bez DPH)  - cenový marketing (3 dodavatelé)</a:t>
            </a:r>
          </a:p>
          <a:p>
            <a:r>
              <a:rPr lang="cs-CZ" dirty="0" smtClean="0"/>
              <a:t>Zakázka nad nebo je rovna 400 000,- Kč (bez DPH) veřejný/dotovaný zadavatel, resp. nad 500 000,- Kč (bez DPH) – Výběrové řízení dle Příručky pro zadávání veřejných zakázek</a:t>
            </a:r>
          </a:p>
          <a:p>
            <a:r>
              <a:rPr lang="cs-CZ" dirty="0" smtClean="0"/>
              <a:t>VŘ musí být </a:t>
            </a:r>
            <a:r>
              <a:rPr lang="cs-CZ" b="1" dirty="0" smtClean="0"/>
              <a:t>doložené na MAS do 63 kalendář. dnů </a:t>
            </a:r>
            <a:r>
              <a:rPr lang="cs-CZ" dirty="0" smtClean="0"/>
              <a:t>a </a:t>
            </a:r>
            <a:r>
              <a:rPr lang="cs-CZ" b="1" dirty="0" smtClean="0"/>
              <a:t>do 70 kalendář. dnů na RO SZIF </a:t>
            </a:r>
            <a:r>
              <a:rPr lang="cs-CZ" dirty="0" smtClean="0"/>
              <a:t>od registrace na SZIF.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Financování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Financování realizace projektu Ex post – nejprve z vlastních zdrojů</a:t>
            </a:r>
          </a:p>
          <a:p>
            <a:r>
              <a:rPr lang="cs-CZ" dirty="0" smtClean="0"/>
              <a:t>Hotovostní platba max. do výše 100 000,- Kč</a:t>
            </a:r>
          </a:p>
          <a:p>
            <a:r>
              <a:rPr lang="cs-CZ" dirty="0" smtClean="0"/>
              <a:t>Bezhotovostní platbou z vlastního účtu</a:t>
            </a:r>
          </a:p>
          <a:p>
            <a:r>
              <a:rPr lang="cs-CZ" dirty="0" smtClean="0"/>
              <a:t>Výdaje, ze kterých je stanovena dotace, jsou uskutečněny nejdříve ke dni podání </a:t>
            </a:r>
            <a:r>
              <a:rPr lang="cs-CZ" dirty="0" err="1" smtClean="0"/>
              <a:t>ŽoD</a:t>
            </a:r>
            <a:r>
              <a:rPr lang="cs-CZ" dirty="0" smtClean="0"/>
              <a:t>, nejpozději do data předložení </a:t>
            </a:r>
            <a:r>
              <a:rPr lang="cs-CZ" dirty="0" err="1" smtClean="0"/>
              <a:t>ŽoP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Fiche</a:t>
            </a:r>
            <a:r>
              <a:rPr lang="cs-CZ" dirty="0" smtClean="0"/>
              <a:t> 6 – Lesnická infrastruktura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Dotaci lze poskytnout na hmotné a nehmotné investice, které souvisejí s rekonstrukcí a budování lesnické infrastruktury.</a:t>
            </a:r>
          </a:p>
          <a:p>
            <a:r>
              <a:rPr lang="cs-CZ" sz="3600" dirty="0" smtClean="0"/>
              <a:t>Kromě rekonstrukce a výstavby lesních cest bude podporována i obnova či nová výstavba souvisejících objektů a technického vybavení.</a:t>
            </a:r>
            <a:endParaRPr lang="cs-CZ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Fiche</a:t>
            </a:r>
            <a:r>
              <a:rPr lang="cs-CZ" dirty="0" smtClean="0"/>
              <a:t> 6 – Lesnická infrastruktura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/>
              <a:t>Oprávnění žadatelé/příjemce dotace</a:t>
            </a:r>
          </a:p>
          <a:p>
            <a:r>
              <a:rPr lang="cs-CZ" dirty="0" smtClean="0"/>
              <a:t>Držitelé lesů (vlastníci, nájemci, </a:t>
            </a:r>
            <a:r>
              <a:rPr lang="cs-CZ" dirty="0" err="1" smtClean="0"/>
              <a:t>pachtýři</a:t>
            </a:r>
            <a:r>
              <a:rPr lang="cs-CZ" dirty="0" smtClean="0"/>
              <a:t> nebo </a:t>
            </a:r>
            <a:r>
              <a:rPr lang="cs-CZ" dirty="0" err="1" smtClean="0"/>
              <a:t>vypůjčitelé</a:t>
            </a:r>
            <a:r>
              <a:rPr lang="cs-CZ" dirty="0" smtClean="0"/>
              <a:t>)</a:t>
            </a:r>
          </a:p>
          <a:p>
            <a:r>
              <a:rPr lang="cs-CZ" dirty="0" smtClean="0"/>
              <a:t>Držitelem lesa se rozumí osoba, která v předmětném lese hospodaří</a:t>
            </a:r>
          </a:p>
          <a:p>
            <a:pPr>
              <a:buNone/>
            </a:pPr>
            <a:r>
              <a:rPr lang="cs-CZ" b="1" dirty="0" smtClean="0"/>
              <a:t>Žadatelem nemůže být:</a:t>
            </a:r>
          </a:p>
          <a:p>
            <a:r>
              <a:rPr lang="cs-CZ" dirty="0" smtClean="0"/>
              <a:t>Státní podniky a státní fondy</a:t>
            </a:r>
          </a:p>
          <a:p>
            <a:r>
              <a:rPr lang="cs-CZ" dirty="0" smtClean="0"/>
              <a:t>Sdružení vzniklé podle § 829 a následující, resp. Společnost vzniklá podle § 2716 NOZ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Fiche</a:t>
            </a:r>
            <a:r>
              <a:rPr lang="cs-CZ" dirty="0" smtClean="0"/>
              <a:t> 6 – Lesnická infrastruktura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400" b="1" dirty="0" smtClean="0"/>
              <a:t>Výše dotace</a:t>
            </a:r>
          </a:p>
          <a:p>
            <a:r>
              <a:rPr lang="cs-CZ" sz="2400" dirty="0" smtClean="0"/>
              <a:t>90% výdajů, ze kterých je stanovena dotace</a:t>
            </a:r>
          </a:p>
          <a:p>
            <a:pPr>
              <a:buNone/>
            </a:pPr>
            <a:r>
              <a:rPr lang="cs-CZ" sz="2400" b="1" dirty="0" smtClean="0"/>
              <a:t>Způsobilé výdaje</a:t>
            </a:r>
          </a:p>
          <a:p>
            <a:r>
              <a:rPr lang="cs-CZ" sz="2400" dirty="0" smtClean="0"/>
              <a:t>Investice do výstavby lesních cest 1L a 2L a rekonstrukce lesních cest 1 L a 2L, lesních svážnic a technologických linek na lesní cesty, včetně souvisejících  objektů (mostky, propustky brody, opěrné zdi…) a vybavení lesní cest (dopravní značky, bezpečností zařízení…)</a:t>
            </a:r>
          </a:p>
          <a:p>
            <a:r>
              <a:rPr lang="cs-CZ" sz="2400" dirty="0" smtClean="0"/>
              <a:t>Nezbytně vyvolané investice (přeložky </a:t>
            </a:r>
            <a:r>
              <a:rPr lang="cs-CZ" sz="2400" dirty="0" err="1" smtClean="0"/>
              <a:t>inž</a:t>
            </a:r>
            <a:r>
              <a:rPr lang="cs-CZ" sz="2400" dirty="0" smtClean="0"/>
              <a:t>. sítí) ve vlastnictví žadatel i třetích osob</a:t>
            </a:r>
          </a:p>
          <a:p>
            <a:r>
              <a:rPr lang="cs-CZ" sz="2400" dirty="0" smtClean="0"/>
              <a:t>Projekční práce, </a:t>
            </a:r>
            <a:r>
              <a:rPr lang="cs-CZ" sz="2400" dirty="0" err="1" smtClean="0"/>
              <a:t>inženýring</a:t>
            </a:r>
            <a:r>
              <a:rPr lang="cs-CZ" sz="2400" dirty="0" smtClean="0"/>
              <a:t>, nákup pozemků</a:t>
            </a:r>
          </a:p>
          <a:p>
            <a:endParaRPr lang="cs-CZ" sz="26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Fiche</a:t>
            </a:r>
            <a:r>
              <a:rPr lang="cs-CZ" dirty="0" smtClean="0"/>
              <a:t> 6 – Lesnická infrastruktura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Preferenční kritéria</a:t>
            </a:r>
          </a:p>
          <a:p>
            <a:r>
              <a:rPr lang="cs-CZ" dirty="0" smtClean="0"/>
              <a:t>Lesní cesta je realizována min. z 25% délky lesní cesty v hospodářském lese (0-10 bodů)</a:t>
            </a:r>
          </a:p>
          <a:p>
            <a:r>
              <a:rPr lang="cs-CZ" dirty="0" smtClean="0"/>
              <a:t>Výstavba nové nebo rekonstrukce stávající lesní cesty (20 – 30 bodů)</a:t>
            </a:r>
          </a:p>
          <a:p>
            <a:r>
              <a:rPr lang="cs-CZ" dirty="0" smtClean="0"/>
              <a:t>Žadatel byl již podpořen z PRV přes MAS (0 – 30 bodů)</a:t>
            </a:r>
          </a:p>
          <a:p>
            <a:pPr>
              <a:buNone/>
            </a:pPr>
            <a:r>
              <a:rPr lang="cs-CZ" b="1" dirty="0" smtClean="0"/>
              <a:t>Minimální počet bodů = 45</a:t>
            </a:r>
            <a:endParaRPr lang="cs-CZ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Fiche</a:t>
            </a:r>
            <a:r>
              <a:rPr lang="cs-CZ" dirty="0" smtClean="0"/>
              <a:t> 5 - Posílení rekreační funkce lesa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800" b="1" dirty="0" smtClean="0"/>
              <a:t>Dotaci lze poskytnout</a:t>
            </a:r>
          </a:p>
          <a:p>
            <a:r>
              <a:rPr lang="cs-CZ" sz="2800" dirty="0" smtClean="0"/>
              <a:t>Značení, výstavbu a rekonstrukci stezek pro turisty do šíře 2 m</a:t>
            </a:r>
          </a:p>
          <a:p>
            <a:r>
              <a:rPr lang="cs-CZ" sz="2800" dirty="0" smtClean="0"/>
              <a:t>Značení významných přírodních prvků</a:t>
            </a:r>
          </a:p>
          <a:p>
            <a:r>
              <a:rPr lang="cs-CZ" sz="2800" dirty="0" smtClean="0"/>
              <a:t>Výstavbu herních a naučných prvků, </a:t>
            </a:r>
            <a:r>
              <a:rPr lang="cs-CZ" sz="2800" dirty="0" err="1" smtClean="0"/>
              <a:t>fitnes</a:t>
            </a:r>
            <a:r>
              <a:rPr lang="cs-CZ" sz="2800" dirty="0" smtClean="0"/>
              <a:t> prvků</a:t>
            </a:r>
          </a:p>
          <a:p>
            <a:r>
              <a:rPr lang="cs-CZ" sz="2800" dirty="0" smtClean="0"/>
              <a:t>Zřizování odpočinkových stanovišť a přístřešků, informačních tabulí, závor, zařízení na odkládání odpadků</a:t>
            </a:r>
          </a:p>
          <a:p>
            <a:r>
              <a:rPr lang="cs-CZ" sz="2800" dirty="0" smtClean="0"/>
              <a:t>Opatření k zajištění bezpečnosti návštěvníků lesa (mostky, lávky, zábradlí, stupně…), nákup pozemku</a:t>
            </a:r>
          </a:p>
          <a:p>
            <a:endParaRPr lang="cs-CZ" sz="28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Fiche</a:t>
            </a:r>
            <a:r>
              <a:rPr lang="cs-CZ" dirty="0" smtClean="0"/>
              <a:t> 5 – Posílení rekreační funkce lesa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Oprávnění žadatelé</a:t>
            </a:r>
          </a:p>
          <a:p>
            <a:r>
              <a:rPr lang="cs-CZ" sz="3600" dirty="0" smtClean="0"/>
              <a:t>Vlastník, nájemce, </a:t>
            </a:r>
            <a:r>
              <a:rPr lang="cs-CZ" sz="3600" dirty="0" err="1" smtClean="0"/>
              <a:t>pachtýř</a:t>
            </a:r>
            <a:r>
              <a:rPr lang="cs-CZ" sz="3600" dirty="0" smtClean="0"/>
              <a:t> nebo </a:t>
            </a:r>
            <a:r>
              <a:rPr lang="cs-CZ" sz="3600" dirty="0" err="1" smtClean="0"/>
              <a:t>výpůjičitel</a:t>
            </a:r>
            <a:r>
              <a:rPr lang="cs-CZ" sz="3600" dirty="0" smtClean="0"/>
              <a:t> pozemku určeného k plnění funkce lesa (PUPFL)</a:t>
            </a:r>
          </a:p>
          <a:p>
            <a:r>
              <a:rPr lang="cs-CZ" sz="3600" dirty="0" smtClean="0"/>
              <a:t>Sdružení s právní subjektivitou a spolek vlastníků, nájemců, </a:t>
            </a:r>
            <a:r>
              <a:rPr lang="cs-CZ" sz="3600" dirty="0" err="1" smtClean="0"/>
              <a:t>pachtýřů</a:t>
            </a:r>
            <a:r>
              <a:rPr lang="cs-CZ" sz="3600" dirty="0" smtClean="0"/>
              <a:t> nebo </a:t>
            </a:r>
            <a:r>
              <a:rPr lang="cs-CZ" sz="3600" dirty="0" err="1" smtClean="0"/>
              <a:t>výpůjčitelů</a:t>
            </a:r>
            <a:r>
              <a:rPr lang="cs-CZ" sz="3600" dirty="0" smtClean="0"/>
              <a:t> PUPFL</a:t>
            </a:r>
            <a:endParaRPr lang="cs-CZ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Harmonogram semináře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1. Zahájení, představení výzvy, pravidla </a:t>
            </a:r>
          </a:p>
          <a:p>
            <a:pPr>
              <a:buNone/>
            </a:pPr>
            <a:r>
              <a:rPr lang="cs-CZ" dirty="0" smtClean="0"/>
              <a:t>2. Popis způsobilých aktivit, cílových skupin, tvorba rozpočtu</a:t>
            </a:r>
          </a:p>
          <a:p>
            <a:pPr>
              <a:buNone/>
            </a:pPr>
            <a:r>
              <a:rPr lang="cs-CZ" dirty="0" smtClean="0"/>
              <a:t>3. Způsob hodnocení projektů, kritéria</a:t>
            </a:r>
          </a:p>
          <a:p>
            <a:pPr>
              <a:buNone/>
            </a:pPr>
            <a:r>
              <a:rPr lang="cs-CZ" dirty="0" smtClean="0"/>
              <a:t>4. Žádost o podporu na Portálu farmáře</a:t>
            </a:r>
          </a:p>
          <a:p>
            <a:pPr>
              <a:buNone/>
            </a:pPr>
            <a:r>
              <a:rPr lang="cs-CZ" dirty="0" smtClean="0"/>
              <a:t>5. Dotazy, diskuze</a:t>
            </a:r>
          </a:p>
          <a:p>
            <a:pPr>
              <a:buNone/>
            </a:pPr>
            <a:r>
              <a:rPr lang="cs-CZ" dirty="0" smtClean="0"/>
              <a:t>6. Závěr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Fiche</a:t>
            </a:r>
            <a:r>
              <a:rPr lang="cs-CZ" dirty="0" smtClean="0"/>
              <a:t> 5 – Posílení rekreační funkce lesa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400" b="1" dirty="0" smtClean="0"/>
              <a:t>Výše dotace</a:t>
            </a:r>
          </a:p>
          <a:p>
            <a:r>
              <a:rPr lang="cs-CZ" sz="2400" dirty="0" smtClean="0"/>
              <a:t>100% ze kterých je stanovena dotace</a:t>
            </a:r>
          </a:p>
          <a:p>
            <a:pPr>
              <a:buNone/>
            </a:pPr>
            <a:r>
              <a:rPr lang="cs-CZ" sz="2400" b="1" dirty="0" smtClean="0"/>
              <a:t>Způsobilé výdaje</a:t>
            </a:r>
          </a:p>
          <a:p>
            <a:r>
              <a:rPr lang="cs-CZ" sz="2400" dirty="0" smtClean="0"/>
              <a:t>Značení, výstavba a rekonstrukce stezek pro turisty do šíře 2 m, značení významných přírodních prvků, výstavba herních a naučných prvků, fitness prvků</a:t>
            </a:r>
          </a:p>
          <a:p>
            <a:r>
              <a:rPr lang="cs-CZ" sz="2400" dirty="0" smtClean="0"/>
              <a:t>Zřizování odpočinkových stanovišť, přístřešků, informačních tabulí, závor</a:t>
            </a:r>
          </a:p>
          <a:p>
            <a:r>
              <a:rPr lang="cs-CZ" sz="2400" dirty="0" smtClean="0"/>
              <a:t>Zařízení k odkládání odpadků </a:t>
            </a:r>
          </a:p>
          <a:p>
            <a:r>
              <a:rPr lang="cs-CZ" sz="2400" dirty="0" smtClean="0"/>
              <a:t>Mostky, lávky, zábradlí</a:t>
            </a:r>
          </a:p>
          <a:p>
            <a:r>
              <a:rPr lang="cs-CZ" sz="2400" dirty="0" smtClean="0"/>
              <a:t>Nákup pozemku</a:t>
            </a:r>
          </a:p>
          <a:p>
            <a:endParaRPr lang="cs-CZ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Fiche</a:t>
            </a:r>
            <a:r>
              <a:rPr lang="cs-CZ" dirty="0" smtClean="0"/>
              <a:t> 5 – Posílení rekreační funkce lesa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3600" b="1" dirty="0" smtClean="0"/>
              <a:t>Preferenční kritéria</a:t>
            </a:r>
          </a:p>
          <a:p>
            <a:r>
              <a:rPr lang="cs-CZ" sz="3600" dirty="0" smtClean="0"/>
              <a:t>Vliv na ŽP (0 – 20 bodů)</a:t>
            </a:r>
          </a:p>
          <a:p>
            <a:r>
              <a:rPr lang="cs-CZ" sz="3600" dirty="0" smtClean="0"/>
              <a:t>Bezbariérovost (0 – 30 bodů)</a:t>
            </a:r>
          </a:p>
          <a:p>
            <a:r>
              <a:rPr lang="cs-CZ" sz="3600" dirty="0" smtClean="0"/>
              <a:t>Žadatel byl již podpořen z PRV přes MAS (0 – 30 bodů)</a:t>
            </a:r>
          </a:p>
          <a:p>
            <a:pPr>
              <a:buNone/>
            </a:pPr>
            <a:r>
              <a:rPr lang="cs-CZ" sz="3600" b="1" dirty="0" smtClean="0"/>
              <a:t>Minimální počet bodů = 40</a:t>
            </a:r>
            <a:endParaRPr lang="cs-CZ" sz="36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Fiche</a:t>
            </a:r>
            <a:r>
              <a:rPr lang="cs-CZ" dirty="0" smtClean="0"/>
              <a:t> 4 – Investice do lesnických technologií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cs-CZ" b="1" dirty="0" smtClean="0"/>
              <a:t>Dotaci lze poskytnout</a:t>
            </a:r>
          </a:p>
          <a:p>
            <a:r>
              <a:rPr lang="cs-CZ" dirty="0" smtClean="0"/>
              <a:t>Pořízení strojů a technologií určených pro hospodaření na lesních pozemcích</a:t>
            </a:r>
          </a:p>
          <a:p>
            <a:r>
              <a:rPr lang="cs-CZ" dirty="0" smtClean="0"/>
              <a:t>Stroje pro přípravu půdy před zalesněním</a:t>
            </a:r>
          </a:p>
          <a:p>
            <a:r>
              <a:rPr lang="cs-CZ" dirty="0" smtClean="0"/>
              <a:t>Stroje a zařízení pro lesní školkařskou činnost</a:t>
            </a:r>
          </a:p>
          <a:p>
            <a:r>
              <a:rPr lang="cs-CZ" dirty="0" smtClean="0"/>
              <a:t>Výstavba nebo modernizace dřevozpracujících provozoven včetně technologického vybavení</a:t>
            </a:r>
          </a:p>
          <a:p>
            <a:r>
              <a:rPr lang="cs-CZ" dirty="0" smtClean="0"/>
              <a:t>Kůň a vyvážecí vlek za koně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Fiche</a:t>
            </a:r>
            <a:r>
              <a:rPr lang="cs-CZ" dirty="0" smtClean="0"/>
              <a:t> 4 – Investice do lesnických technologií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Oprávnění žadatelé</a:t>
            </a:r>
          </a:p>
          <a:p>
            <a:r>
              <a:rPr lang="cs-CZ" dirty="0" smtClean="0"/>
              <a:t>Vlastníci, nájemci, </a:t>
            </a:r>
            <a:r>
              <a:rPr lang="cs-CZ" dirty="0" err="1" smtClean="0"/>
              <a:t>pachtýři</a:t>
            </a:r>
            <a:r>
              <a:rPr lang="cs-CZ" dirty="0" smtClean="0"/>
              <a:t> nebo </a:t>
            </a:r>
            <a:r>
              <a:rPr lang="cs-CZ" dirty="0" err="1" smtClean="0"/>
              <a:t>výpůjčitelé</a:t>
            </a:r>
            <a:r>
              <a:rPr lang="cs-CZ" dirty="0" smtClean="0"/>
              <a:t> lesů</a:t>
            </a:r>
          </a:p>
          <a:p>
            <a:r>
              <a:rPr lang="cs-CZ" dirty="0" smtClean="0"/>
              <a:t>V případě způsobilého výdaje </a:t>
            </a:r>
            <a:r>
              <a:rPr lang="cs-CZ" dirty="0" err="1" smtClean="0"/>
              <a:t>kůňa</a:t>
            </a:r>
            <a:r>
              <a:rPr lang="cs-CZ" dirty="0" smtClean="0"/>
              <a:t> vyvážecí vlek za koně také FO nebo PO poskytující služby v lesnictví pokus je malým nebo středním podnikem</a:t>
            </a:r>
          </a:p>
          <a:p>
            <a:r>
              <a:rPr lang="cs-CZ" dirty="0" smtClean="0"/>
              <a:t>V případě dřevozpracujících provozoven – FO a PO podnikající v lesnictví a obce a právnické osoby založené obcemi DSO podnikající v lesnictví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Fiche</a:t>
            </a:r>
            <a:r>
              <a:rPr lang="cs-CZ" dirty="0" smtClean="0"/>
              <a:t> 4 – Investice do lesnických technologií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200" b="1" dirty="0" smtClean="0"/>
              <a:t>Výše dotace</a:t>
            </a:r>
          </a:p>
          <a:p>
            <a:r>
              <a:rPr lang="cs-CZ" sz="2200" dirty="0" smtClean="0"/>
              <a:t>50 % ze kterých je stanovena dotace</a:t>
            </a:r>
          </a:p>
          <a:p>
            <a:pPr>
              <a:buNone/>
            </a:pPr>
            <a:r>
              <a:rPr lang="cs-CZ" sz="2400" b="1" dirty="0" smtClean="0"/>
              <a:t>Způsobilé výdaje</a:t>
            </a:r>
          </a:p>
          <a:p>
            <a:r>
              <a:rPr lang="cs-CZ" sz="2400" dirty="0" smtClean="0"/>
              <a:t>Stroje a technologie (včetně koně) pro obnovu, výchovu a těžbu lesních porostů včetně dopravy dříví</a:t>
            </a:r>
          </a:p>
          <a:p>
            <a:r>
              <a:rPr lang="cs-CZ" sz="2400" dirty="0" smtClean="0"/>
              <a:t>Stroje pro zpracování </a:t>
            </a:r>
            <a:r>
              <a:rPr lang="cs-CZ" sz="2400" dirty="0" err="1" smtClean="0"/>
              <a:t>potěžebních</a:t>
            </a:r>
            <a:r>
              <a:rPr lang="cs-CZ" sz="2400" dirty="0" smtClean="0"/>
              <a:t> zbytků</a:t>
            </a:r>
          </a:p>
          <a:p>
            <a:r>
              <a:rPr lang="cs-CZ" sz="2400" dirty="0" smtClean="0"/>
              <a:t>Stroje pro přípravu půdy před zalesněním</a:t>
            </a:r>
          </a:p>
          <a:p>
            <a:r>
              <a:rPr lang="cs-CZ" sz="2400" dirty="0" smtClean="0"/>
              <a:t>Stroje, technologie a zařízení a stavby pro lesní školkařskou činnost</a:t>
            </a:r>
          </a:p>
          <a:p>
            <a:r>
              <a:rPr lang="cs-CZ" sz="2400" dirty="0" smtClean="0"/>
              <a:t>Stroje a zařízení pro údržbu a opravy lesních cest</a:t>
            </a:r>
          </a:p>
          <a:p>
            <a:r>
              <a:rPr lang="cs-CZ" sz="2400" dirty="0" smtClean="0"/>
              <a:t>Mobilní stroje pro </a:t>
            </a:r>
            <a:r>
              <a:rPr lang="cs-CZ" sz="2400" dirty="0" err="1" smtClean="0"/>
              <a:t>sortimentaci</a:t>
            </a:r>
            <a:r>
              <a:rPr lang="cs-CZ" sz="2400" dirty="0" smtClean="0"/>
              <a:t> a pořez dříví</a:t>
            </a:r>
          </a:p>
          <a:p>
            <a:r>
              <a:rPr lang="cs-CZ" sz="2400" dirty="0" smtClean="0"/>
              <a:t>Stavba a technologické vybavení dřevozpracujících provozoven</a:t>
            </a:r>
          </a:p>
          <a:p>
            <a:r>
              <a:rPr lang="cs-CZ" sz="2400" dirty="0" smtClean="0"/>
              <a:t>Nákup nemovitosti v případě </a:t>
            </a:r>
            <a:r>
              <a:rPr lang="cs-CZ" sz="2400" dirty="0" err="1" smtClean="0"/>
              <a:t>dřevozpracujcích</a:t>
            </a:r>
            <a:r>
              <a:rPr lang="cs-CZ" sz="2400" dirty="0" smtClean="0"/>
              <a:t> provozoven</a:t>
            </a:r>
          </a:p>
          <a:p>
            <a:endParaRPr lang="cs-CZ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Fiche</a:t>
            </a:r>
            <a:r>
              <a:rPr lang="cs-CZ" dirty="0" smtClean="0"/>
              <a:t> 4 – Investice do lesnických technologií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400" b="1" dirty="0" smtClean="0"/>
              <a:t>Preferenční kritéria</a:t>
            </a:r>
          </a:p>
          <a:p>
            <a:r>
              <a:rPr lang="cs-CZ" sz="2400" dirty="0" smtClean="0"/>
              <a:t>Počet vytvořených pracovních míst (0-70 bodů)</a:t>
            </a:r>
          </a:p>
          <a:p>
            <a:r>
              <a:rPr lang="cs-CZ" sz="2400" dirty="0" smtClean="0"/>
              <a:t>Vliv na ŽP ( 0 – 10 bodů)</a:t>
            </a:r>
          </a:p>
          <a:p>
            <a:r>
              <a:rPr lang="cs-CZ" sz="2400" dirty="0" smtClean="0"/>
              <a:t>Inovativní metody nebo technologie ( 0-10 bodů)</a:t>
            </a:r>
          </a:p>
          <a:p>
            <a:r>
              <a:rPr lang="cs-CZ" sz="2400" dirty="0" smtClean="0"/>
              <a:t>Velikost investice v závislosti na velikosti obhospodařovaného lesního majetku (0-80 bodů)</a:t>
            </a:r>
          </a:p>
          <a:p>
            <a:r>
              <a:rPr lang="cs-CZ" sz="2400" dirty="0" smtClean="0"/>
              <a:t>Velikost investice v kódu 031 (0-25 bodů)</a:t>
            </a:r>
          </a:p>
          <a:p>
            <a:r>
              <a:rPr lang="cs-CZ" sz="2400" dirty="0" smtClean="0"/>
              <a:t>Žadatel byl již podpořen z PRV přes MAS (0 – 30 bodů)</a:t>
            </a:r>
          </a:p>
          <a:p>
            <a:pPr>
              <a:buNone/>
            </a:pPr>
            <a:r>
              <a:rPr lang="cs-CZ" sz="2400" b="1" dirty="0" smtClean="0"/>
              <a:t>Minimální počet bodů = 50</a:t>
            </a:r>
          </a:p>
          <a:p>
            <a:endParaRPr lang="cs-CZ" sz="28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Dotaci nelze poskytnout na: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Pořízení použitého movitého majetku</a:t>
            </a:r>
          </a:p>
          <a:p>
            <a:r>
              <a:rPr lang="cs-CZ" dirty="0" smtClean="0"/>
              <a:t>Nákup zvířat, jednoletých rostlin a jejich vysazování</a:t>
            </a:r>
          </a:p>
          <a:p>
            <a:r>
              <a:rPr lang="cs-CZ" dirty="0" smtClean="0"/>
              <a:t>DPH u plátců DPH za předpokladu, že si mohou DPH nárokovat na FÚ</a:t>
            </a:r>
          </a:p>
          <a:p>
            <a:r>
              <a:rPr lang="cs-CZ" dirty="0" smtClean="0"/>
              <a:t>Prosté nahrazení investice</a:t>
            </a:r>
          </a:p>
          <a:p>
            <a:r>
              <a:rPr lang="cs-CZ" dirty="0" smtClean="0"/>
              <a:t>Kotle na biomasu a bioplynové stanice</a:t>
            </a:r>
          </a:p>
          <a:p>
            <a:r>
              <a:rPr lang="cs-CZ" dirty="0" smtClean="0"/>
              <a:t>Výdaje do včelařství</a:t>
            </a:r>
          </a:p>
          <a:p>
            <a:r>
              <a:rPr lang="cs-CZ" dirty="0" smtClean="0"/>
              <a:t>Zpracování produktů rybolovu a akvakultury a medu</a:t>
            </a:r>
          </a:p>
          <a:p>
            <a:r>
              <a:rPr lang="cs-CZ" dirty="0" smtClean="0"/>
              <a:t>Obnovu vinic, oplocení vinic a sadů</a:t>
            </a:r>
          </a:p>
          <a:p>
            <a:r>
              <a:rPr lang="cs-CZ" dirty="0" smtClean="0"/>
              <a:t>Technologie pro zpracování vinných hroznů</a:t>
            </a:r>
          </a:p>
          <a:p>
            <a:r>
              <a:rPr lang="cs-CZ" dirty="0" smtClean="0"/>
              <a:t>Nákup vozidel L a M a N</a:t>
            </a:r>
          </a:p>
          <a:p>
            <a:r>
              <a:rPr lang="cs-CZ" dirty="0" smtClean="0"/>
              <a:t>Pořízení technologií sloužících k výrobě elektrické energie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Společné podmínky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Nákup nemovitostí</a:t>
            </a:r>
            <a:r>
              <a:rPr lang="cs-CZ" dirty="0" smtClean="0"/>
              <a:t>: do 10% výdajů</a:t>
            </a:r>
          </a:p>
          <a:p>
            <a:r>
              <a:rPr lang="cs-CZ" b="1" dirty="0" smtClean="0"/>
              <a:t>Realizace projektu</a:t>
            </a:r>
            <a:r>
              <a:rPr lang="cs-CZ" dirty="0" smtClean="0"/>
              <a:t>: max. do 24 měsíců od podpisu Dohody</a:t>
            </a:r>
          </a:p>
          <a:p>
            <a:r>
              <a:rPr lang="cs-CZ" b="1" dirty="0" smtClean="0"/>
              <a:t>Udržitelnost</a:t>
            </a:r>
            <a:r>
              <a:rPr lang="cs-CZ" dirty="0" smtClean="0"/>
              <a:t>: 5 let od převedení dotace na účet příjemce</a:t>
            </a:r>
          </a:p>
          <a:p>
            <a:r>
              <a:rPr lang="cs-CZ" dirty="0" smtClean="0"/>
              <a:t>Žádost musí získat </a:t>
            </a:r>
            <a:r>
              <a:rPr lang="cs-CZ" b="1" dirty="0" smtClean="0"/>
              <a:t>minimální počet bodů </a:t>
            </a:r>
            <a:r>
              <a:rPr lang="cs-CZ" dirty="0" smtClean="0"/>
              <a:t>stanovený v jednotlivých </a:t>
            </a:r>
            <a:r>
              <a:rPr lang="cs-CZ" dirty="0" err="1" smtClean="0"/>
              <a:t>fichích</a:t>
            </a:r>
            <a:endParaRPr lang="cs-CZ" dirty="0" smtClean="0"/>
          </a:p>
          <a:p>
            <a:r>
              <a:rPr lang="cs-CZ" b="1" dirty="0" smtClean="0"/>
              <a:t>Vznik pracovního místa</a:t>
            </a:r>
            <a:r>
              <a:rPr lang="cs-CZ" dirty="0" smtClean="0"/>
              <a:t>: do 6 měsíců od převedení dotace na účet příjemce s udržitelností 3 roky (malý nebo střední podnik) nebo 5 let (velký podnik) = </a:t>
            </a:r>
            <a:r>
              <a:rPr lang="cs-CZ" b="1" dirty="0" smtClean="0"/>
              <a:t>přímá vazba na projekt</a:t>
            </a:r>
            <a:endParaRPr lang="cs-CZ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Přílohy předkládané při podání </a:t>
            </a:r>
            <a:r>
              <a:rPr lang="cs-CZ" dirty="0" err="1" smtClean="0"/>
              <a:t>ŽoD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V případě, že projekt/část projektu podléhá řízení stavebního úřadu, pak pravomocné a platné odpovídající </a:t>
            </a:r>
            <a:r>
              <a:rPr lang="cs-CZ" b="1" dirty="0" smtClean="0"/>
              <a:t>povolení stavebního úřadu</a:t>
            </a:r>
            <a:r>
              <a:rPr lang="cs-CZ" dirty="0" smtClean="0"/>
              <a:t>, na jehož základě lze projekt/část projektu realizovat</a:t>
            </a:r>
          </a:p>
          <a:p>
            <a:r>
              <a:rPr lang="cs-CZ" dirty="0" smtClean="0"/>
              <a:t>V případě, že projekt/část projektu podléhá řízení stavebního úřadu, pak stavebním úřadem ověřená </a:t>
            </a:r>
            <a:r>
              <a:rPr lang="cs-CZ" b="1" dirty="0" smtClean="0"/>
              <a:t>projektová dokumentace </a:t>
            </a:r>
            <a:r>
              <a:rPr lang="cs-CZ" dirty="0" smtClean="0"/>
              <a:t>předkládaná k řízení stavebního úřadu v souladu se zák. č. 183/2006 Sb., o územním plánování a stavebním řádu</a:t>
            </a:r>
          </a:p>
          <a:p>
            <a:r>
              <a:rPr lang="cs-CZ" b="1" dirty="0" smtClean="0"/>
              <a:t>Půdorys stavby/půdorys dispozice technologie </a:t>
            </a:r>
            <a:r>
              <a:rPr lang="cs-CZ" dirty="0" smtClean="0"/>
              <a:t>v odpovídajícím měřítku s vyznačením rozměrů stavby/technologie k projektu/části projektu, pokud není přílohou projektová dokumentace předkládaná k řízení stavebního úřadu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Přílohy předkládané při podání </a:t>
            </a:r>
            <a:r>
              <a:rPr lang="cs-CZ" dirty="0" err="1" smtClean="0"/>
              <a:t>ŽoD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b="1" dirty="0" smtClean="0"/>
              <a:t>Katastrální mapu s vyznačením lokalizace předmětu projektu </a:t>
            </a:r>
            <a:r>
              <a:rPr lang="cs-CZ" sz="2400" dirty="0" smtClean="0"/>
              <a:t>(</a:t>
            </a:r>
            <a:r>
              <a:rPr lang="cs-CZ" sz="2400" b="1" i="1" dirty="0" smtClean="0"/>
              <a:t>netýká se mobilních strojů</a:t>
            </a:r>
            <a:r>
              <a:rPr lang="cs-CZ" sz="2400" dirty="0" smtClean="0"/>
              <a:t>) v odpovídajícím měřítku, ze které budou patrná čísla pozemků, hranice pozemků, název katastrálního území a měřítko mapy (není-li součástí projektové dokumentace)</a:t>
            </a:r>
          </a:p>
          <a:p>
            <a:r>
              <a:rPr lang="cs-CZ" sz="2400" b="1" dirty="0" smtClean="0"/>
              <a:t>Formuláře pro posouzení finančního zdr</a:t>
            </a:r>
            <a:r>
              <a:rPr lang="cs-CZ" sz="2400" dirty="0" smtClean="0"/>
              <a:t>aví žadatele, u něhož je prokázání vyžadováno (formulář lze stáhnout na Portálu farmáře)</a:t>
            </a:r>
          </a:p>
          <a:p>
            <a:r>
              <a:rPr lang="cs-CZ" sz="2400" b="1" dirty="0" smtClean="0"/>
              <a:t>Prohlášení o zařazení podniku do kategorie </a:t>
            </a:r>
            <a:r>
              <a:rPr lang="cs-CZ" sz="2400" b="1" dirty="0" err="1" smtClean="0"/>
              <a:t>mikropodniků</a:t>
            </a:r>
            <a:r>
              <a:rPr lang="cs-CZ" sz="2400" b="1" dirty="0" smtClean="0"/>
              <a:t>,</a:t>
            </a:r>
            <a:r>
              <a:rPr lang="cs-CZ" sz="2400" dirty="0" smtClean="0"/>
              <a:t> </a:t>
            </a:r>
            <a:r>
              <a:rPr lang="cs-CZ" sz="2400" b="1" dirty="0" smtClean="0"/>
              <a:t>malých a středních pod</a:t>
            </a:r>
            <a:r>
              <a:rPr lang="cs-CZ" sz="2400" dirty="0" smtClean="0"/>
              <a:t>niků (formulář lze stáhnout na Portálu farmáře nebo webu MAS)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ZPŮSOB KOMUNIKACE MAS/SZIF SE ŽADATELEM O DOTACE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Osobní jednání / konzultace</a:t>
            </a:r>
          </a:p>
          <a:p>
            <a:r>
              <a:rPr lang="cs-CZ" dirty="0" smtClean="0"/>
              <a:t>Základním komunikačním nástrojem je </a:t>
            </a:r>
            <a:r>
              <a:rPr lang="cs-CZ" b="1" dirty="0" smtClean="0"/>
              <a:t>Portál Farmáře </a:t>
            </a:r>
          </a:p>
          <a:p>
            <a:r>
              <a:rPr lang="cs-CZ" dirty="0" smtClean="0"/>
              <a:t>Oficiální komunikace v  rámci administrace projektu: datová schránka, pošta, email s elektronickým podpisem, email s dokumentem elektronicky podepsaným v příloze, osobní předání oproti podpisu žadatele/MAS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Přílohy předkládané při podání </a:t>
            </a:r>
            <a:r>
              <a:rPr lang="cs-CZ" dirty="0" err="1" smtClean="0"/>
              <a:t>ŽoD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 případě nákupu nemovitosti </a:t>
            </a:r>
            <a:r>
              <a:rPr lang="cs-CZ" dirty="0" smtClean="0"/>
              <a:t>jako výdaje, ze kterého je stanovena dotace, </a:t>
            </a:r>
            <a:r>
              <a:rPr lang="cs-CZ" b="1" dirty="0" smtClean="0"/>
              <a:t>znalecký posudek</a:t>
            </a:r>
            <a:r>
              <a:rPr lang="cs-CZ" dirty="0" smtClean="0"/>
              <a:t>, ne starší než 6 měsíců před podáním </a:t>
            </a:r>
            <a:r>
              <a:rPr lang="cs-CZ" dirty="0" err="1" smtClean="0"/>
              <a:t>ŽoD</a:t>
            </a:r>
            <a:endParaRPr lang="cs-CZ" dirty="0" smtClean="0"/>
          </a:p>
          <a:p>
            <a:r>
              <a:rPr lang="cs-CZ" b="1" dirty="0" smtClean="0"/>
              <a:t>Přílohy stanovené ve výzvě MAS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66812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Přímá spojovací šipka 3"/>
          <p:cNvCxnSpPr/>
          <p:nvPr/>
        </p:nvCxnSpPr>
        <p:spPr>
          <a:xfrm>
            <a:off x="10404648" y="980728"/>
            <a:ext cx="72008" cy="1008112"/>
          </a:xfrm>
          <a:prstGeom prst="straightConnector1">
            <a:avLst/>
          </a:prstGeom>
          <a:ln>
            <a:tailEnd type="arrow"/>
          </a:ln>
          <a:effectLst>
            <a:glow rad="101600">
              <a:srgbClr val="00B05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575" y="128588"/>
            <a:ext cx="603885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Přímá spojovací šipka 4"/>
          <p:cNvCxnSpPr/>
          <p:nvPr/>
        </p:nvCxnSpPr>
        <p:spPr>
          <a:xfrm flipH="1">
            <a:off x="6516216" y="3933056"/>
            <a:ext cx="1080120" cy="0"/>
          </a:xfrm>
          <a:prstGeom prst="straightConnector1">
            <a:avLst/>
          </a:prstGeom>
          <a:ln>
            <a:tailEnd type="arrow"/>
          </a:ln>
          <a:effectLst>
            <a:glow rad="101600">
              <a:srgbClr val="00B05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82015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šipka 5"/>
          <p:cNvCxnSpPr/>
          <p:nvPr/>
        </p:nvCxnSpPr>
        <p:spPr>
          <a:xfrm flipH="1">
            <a:off x="1331640" y="980728"/>
            <a:ext cx="1296144" cy="0"/>
          </a:xfrm>
          <a:prstGeom prst="straightConnector1">
            <a:avLst/>
          </a:prstGeom>
          <a:ln>
            <a:tailEnd type="arrow"/>
          </a:ln>
          <a:effectLst>
            <a:glow rad="101600">
              <a:srgbClr val="00B05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flipH="1">
            <a:off x="1259632" y="1556792"/>
            <a:ext cx="1152128" cy="0"/>
          </a:xfrm>
          <a:prstGeom prst="straightConnector1">
            <a:avLst/>
          </a:prstGeom>
          <a:ln>
            <a:tailEnd type="arrow"/>
          </a:ln>
          <a:effectLst>
            <a:glow rad="101600">
              <a:srgbClr val="00B05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flipH="1">
            <a:off x="1907704" y="2780928"/>
            <a:ext cx="1224136" cy="0"/>
          </a:xfrm>
          <a:prstGeom prst="straightConnector1">
            <a:avLst/>
          </a:prstGeom>
          <a:ln>
            <a:tailEnd type="arrow"/>
          </a:ln>
          <a:effectLst>
            <a:glow rad="101600">
              <a:srgbClr val="00B05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H="1">
            <a:off x="2123728" y="2204864"/>
            <a:ext cx="936104" cy="72008"/>
          </a:xfrm>
          <a:prstGeom prst="straightConnector1">
            <a:avLst/>
          </a:prstGeom>
          <a:ln>
            <a:tailEnd type="arrow"/>
          </a:ln>
          <a:effectLst>
            <a:glow rad="101600">
              <a:srgbClr val="00B05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88" y="300038"/>
            <a:ext cx="7134225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119063"/>
            <a:ext cx="9134475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Přímá spojovací šipka 4"/>
          <p:cNvCxnSpPr/>
          <p:nvPr/>
        </p:nvCxnSpPr>
        <p:spPr>
          <a:xfrm>
            <a:off x="8460432" y="5229200"/>
            <a:ext cx="0" cy="576064"/>
          </a:xfrm>
          <a:prstGeom prst="straightConnector1">
            <a:avLst/>
          </a:prstGeom>
          <a:ln>
            <a:tailEnd type="arrow"/>
          </a:ln>
          <a:effectLst>
            <a:glow rad="228600">
              <a:srgbClr val="00B050">
                <a:alpha val="40000"/>
              </a:srgb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678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Přímá spojovací šipka 3"/>
          <p:cNvCxnSpPr/>
          <p:nvPr/>
        </p:nvCxnSpPr>
        <p:spPr>
          <a:xfrm flipH="1">
            <a:off x="8460432" y="5661248"/>
            <a:ext cx="360040" cy="720080"/>
          </a:xfrm>
          <a:prstGeom prst="straightConnector1">
            <a:avLst/>
          </a:prstGeom>
          <a:ln>
            <a:tailEnd type="arrow"/>
          </a:ln>
          <a:effectLst>
            <a:glow rad="101600">
              <a:srgbClr val="00B05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Důležité dokumenty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Pravidla, kterými se stanovují podmínky pro poskytování dotace na projekty Programu rozvoje venkova na období 2014-2020</a:t>
            </a:r>
          </a:p>
          <a:p>
            <a:r>
              <a:rPr lang="cs-CZ" dirty="0" smtClean="0"/>
              <a:t>Příručka pro zadávání veřejných zakázek</a:t>
            </a:r>
          </a:p>
          <a:p>
            <a:r>
              <a:rPr lang="cs-CZ" dirty="0" smtClean="0"/>
              <a:t>Příručka pro publicitu PRV 2014-2020</a:t>
            </a:r>
          </a:p>
          <a:p>
            <a:r>
              <a:rPr lang="cs-CZ" dirty="0" smtClean="0"/>
              <a:t>Metodika posuzování finančního zdraví</a:t>
            </a:r>
          </a:p>
          <a:p>
            <a:r>
              <a:rPr lang="cs-CZ" dirty="0" smtClean="0"/>
              <a:t>Žádost o přístup do Portálu farmáře</a:t>
            </a:r>
          </a:p>
          <a:p>
            <a:r>
              <a:rPr lang="cs-CZ" dirty="0" smtClean="0"/>
              <a:t>Návod na vygenerování žádosti z Portálu farmáře</a:t>
            </a:r>
          </a:p>
          <a:p>
            <a:pPr>
              <a:buNone/>
            </a:pPr>
            <a:r>
              <a:rPr lang="cs-CZ" dirty="0" smtClean="0"/>
              <a:t>Vše na webu </a:t>
            </a:r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szif.cz</a:t>
            </a:r>
            <a:r>
              <a:rPr lang="cs-CZ" dirty="0" smtClean="0"/>
              <a:t> nebo 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vodnanskaryba.eu</a:t>
            </a:r>
            <a:r>
              <a:rPr lang="cs-CZ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  <p:pic>
        <p:nvPicPr>
          <p:cNvPr id="5" name="Zástupný symbol pro obsah 4" descr="mapa_MAS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91828" y="1600200"/>
            <a:ext cx="3560343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Vyhlášení výzvy</a:t>
            </a:r>
            <a:r>
              <a:rPr lang="cs-CZ" sz="2800" dirty="0" smtClean="0"/>
              <a:t>: 16. 7. 2018</a:t>
            </a:r>
          </a:p>
          <a:p>
            <a:r>
              <a:rPr lang="cs-CZ" sz="2800" b="1" dirty="0" smtClean="0"/>
              <a:t>Termín příjmu žádostí</a:t>
            </a:r>
            <a:r>
              <a:rPr lang="cs-CZ" sz="2800" dirty="0" smtClean="0"/>
              <a:t>: od 30. 7 do 13. 8. 2018</a:t>
            </a:r>
          </a:p>
          <a:p>
            <a:pPr>
              <a:buNone/>
            </a:pPr>
            <a:r>
              <a:rPr lang="cs-CZ" sz="2800" dirty="0" smtClean="0"/>
              <a:t>Od 9:00 do 14:00 hodin - </a:t>
            </a:r>
            <a:r>
              <a:rPr lang="cs-CZ" sz="2800" dirty="0"/>
              <a:t>v</a:t>
            </a:r>
            <a:r>
              <a:rPr lang="cs-CZ" sz="2800" dirty="0" smtClean="0"/>
              <a:t>ždy po telefonické domluvě a upřesnění času.</a:t>
            </a:r>
          </a:p>
          <a:p>
            <a:r>
              <a:rPr lang="cs-CZ" sz="2800" b="1" dirty="0" smtClean="0"/>
              <a:t>Místo konzultací žádostí</a:t>
            </a:r>
            <a:r>
              <a:rPr lang="cs-CZ" sz="2800" dirty="0" smtClean="0"/>
              <a:t>: kancelář MAS </a:t>
            </a:r>
            <a:r>
              <a:rPr lang="cs-CZ" sz="2800" dirty="0" err="1" smtClean="0"/>
              <a:t>Vodňanská</a:t>
            </a:r>
            <a:r>
              <a:rPr lang="cs-CZ" sz="2800" dirty="0" smtClean="0"/>
              <a:t> ryba, nám. Svobody 10, 389 01 </a:t>
            </a:r>
            <a:r>
              <a:rPr lang="cs-CZ" sz="2800" dirty="0" err="1" smtClean="0"/>
              <a:t>Vodňany</a:t>
            </a:r>
            <a:endParaRPr lang="cs-CZ" sz="2800" dirty="0" smtClean="0"/>
          </a:p>
          <a:p>
            <a:r>
              <a:rPr lang="cs-CZ" sz="2800" b="1" dirty="0" smtClean="0"/>
              <a:t>Termín registrace na RO SZIF</a:t>
            </a:r>
            <a:r>
              <a:rPr lang="cs-CZ" sz="2800" dirty="0" smtClean="0"/>
              <a:t>: 31. 8. 2018</a:t>
            </a:r>
          </a:p>
          <a:p>
            <a:r>
              <a:rPr lang="cs-CZ" sz="2800" b="1" dirty="0" smtClean="0"/>
              <a:t>Územní vymezení</a:t>
            </a:r>
            <a:r>
              <a:rPr lang="cs-CZ" sz="2800" dirty="0" smtClean="0"/>
              <a:t>: výzva MAS se vztahuje na celé území MAS, pro které je schválena SCLLD.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Seznam vyhlášených </a:t>
            </a:r>
            <a:r>
              <a:rPr lang="cs-CZ" dirty="0" err="1" smtClean="0"/>
              <a:t>Fichí</a:t>
            </a:r>
            <a:r>
              <a:rPr lang="cs-CZ" dirty="0" smtClean="0"/>
              <a:t> včetně předpokládané alokace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539552" y="1628800"/>
          <a:ext cx="8229600" cy="3076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/>
                <a:gridCol w="2736304"/>
                <a:gridCol w="2705472"/>
                <a:gridCol w="2057400"/>
              </a:tblGrid>
              <a:tr h="1014993">
                <a:tc>
                  <a:txBody>
                    <a:bodyPr/>
                    <a:lstStyle/>
                    <a:p>
                      <a:r>
                        <a:rPr lang="cs-CZ" dirty="0" smtClean="0"/>
                        <a:t>Číslo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Fiche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Název </a:t>
                      </a:r>
                      <a:r>
                        <a:rPr lang="cs-CZ" dirty="0" err="1" smtClean="0"/>
                        <a:t>Fiche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Vazba </a:t>
                      </a:r>
                      <a:r>
                        <a:rPr lang="cs-CZ" dirty="0" err="1" smtClean="0"/>
                        <a:t>Fiche</a:t>
                      </a:r>
                      <a:r>
                        <a:rPr lang="cs-CZ" dirty="0" smtClean="0"/>
                        <a:t> na článek Nařízení</a:t>
                      </a:r>
                      <a:r>
                        <a:rPr lang="cs-CZ" baseline="0" dirty="0" smtClean="0"/>
                        <a:t> EP a Rady EU č. 1305/2013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Alokace v Kč na 1. výzvu PRV</a:t>
                      </a:r>
                      <a:endParaRPr lang="cs-CZ" dirty="0"/>
                    </a:p>
                  </a:txBody>
                  <a:tcPr/>
                </a:tc>
              </a:tr>
              <a:tr h="710495">
                <a:tc>
                  <a:txBody>
                    <a:bodyPr/>
                    <a:lstStyle/>
                    <a:p>
                      <a:r>
                        <a:rPr lang="cs-CZ" dirty="0" smtClean="0"/>
                        <a:t>F 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Investice do lesnických technologií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Článek 26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1 000 000,00 Kč</a:t>
                      </a:r>
                      <a:endParaRPr lang="cs-CZ" dirty="0"/>
                    </a:p>
                  </a:txBody>
                  <a:tcPr/>
                </a:tc>
              </a:tr>
              <a:tr h="710495">
                <a:tc>
                  <a:txBody>
                    <a:bodyPr/>
                    <a:lstStyle/>
                    <a:p>
                      <a:r>
                        <a:rPr lang="cs-CZ" dirty="0" smtClean="0"/>
                        <a:t>F 5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Posílení</a:t>
                      </a:r>
                      <a:r>
                        <a:rPr lang="cs-CZ" baseline="0" dirty="0" smtClean="0"/>
                        <a:t> rekreační funkce lesa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Článek 25</a:t>
                      </a:r>
                    </a:p>
                    <a:p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6 000 000,00 Kč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336">
                <a:tc>
                  <a:txBody>
                    <a:bodyPr/>
                    <a:lstStyle/>
                    <a:p>
                      <a:r>
                        <a:rPr lang="cs-CZ" dirty="0" smtClean="0"/>
                        <a:t>F 6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Lesnická infrastruktura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Článek</a:t>
                      </a:r>
                      <a:r>
                        <a:rPr lang="cs-CZ" baseline="0" dirty="0" smtClean="0"/>
                        <a:t> 17, odst.1, písm. c)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3 800 000,00 Kč</a:t>
                      </a:r>
                    </a:p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Celková alokace na 1. výzvu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 smtClean="0"/>
              <a:t>Celková alokace </a:t>
            </a:r>
            <a:r>
              <a:rPr lang="cs-CZ" dirty="0" smtClean="0"/>
              <a:t>je 10 800 000,00 Kč</a:t>
            </a:r>
          </a:p>
          <a:p>
            <a:pPr>
              <a:buNone/>
            </a:pPr>
            <a:r>
              <a:rPr lang="cs-CZ" b="1" dirty="0" smtClean="0"/>
              <a:t>Min. výše </a:t>
            </a:r>
            <a:r>
              <a:rPr lang="cs-CZ" dirty="0" smtClean="0"/>
              <a:t>způsobilých výdajů projektu: 50 tis. Kč</a:t>
            </a:r>
          </a:p>
          <a:p>
            <a:pPr>
              <a:buNone/>
            </a:pPr>
            <a:r>
              <a:rPr lang="cs-CZ" b="1" dirty="0" smtClean="0"/>
              <a:t>Max. výše </a:t>
            </a:r>
            <a:r>
              <a:rPr lang="cs-CZ" dirty="0" smtClean="0"/>
              <a:t>způsobilých výdajů projektu: 5 mil. Kč</a:t>
            </a:r>
          </a:p>
          <a:p>
            <a:pPr>
              <a:buNone/>
            </a:pPr>
            <a:r>
              <a:rPr lang="cs-CZ" b="1" dirty="0" smtClean="0"/>
              <a:t>POZOR:</a:t>
            </a:r>
            <a:r>
              <a:rPr lang="cs-CZ" dirty="0" smtClean="0"/>
              <a:t> Nelze předkládat projekty s dotací vyšší než je stanovená alokace na danou </a:t>
            </a:r>
            <a:r>
              <a:rPr lang="cs-CZ" dirty="0" err="1" smtClean="0"/>
              <a:t>Fichi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Žádost o dotaci se podává samostatně za každou </a:t>
            </a:r>
            <a:r>
              <a:rPr lang="cs-CZ" dirty="0" err="1" smtClean="0"/>
              <a:t>Fichi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Žadatel může podat pouze 1 </a:t>
            </a:r>
            <a:r>
              <a:rPr lang="cs-CZ" dirty="0" err="1" smtClean="0"/>
              <a:t>ŽoD</a:t>
            </a:r>
            <a:r>
              <a:rPr lang="cs-CZ" dirty="0" smtClean="0"/>
              <a:t> na danou </a:t>
            </a:r>
            <a:r>
              <a:rPr lang="cs-CZ" dirty="0" err="1" smtClean="0"/>
              <a:t>Fichi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Lhůta vázanosti projektu na účel trvá </a:t>
            </a:r>
            <a:r>
              <a:rPr lang="cs-CZ" b="1" dirty="0" smtClean="0"/>
              <a:t>5 let </a:t>
            </a:r>
            <a:r>
              <a:rPr lang="cs-CZ" dirty="0" smtClean="0"/>
              <a:t>od data převedení dotace na účet příjemce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podání Žádosti o dotaci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Ze svého účtu si žadatel pod příslušnou MAS vygeneruje Žádost o dotaci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Vyplněný formulář včetně příloh žadatel předává na MAS elektronicky prostřednictvím PF, termín podání </a:t>
            </a:r>
            <a:r>
              <a:rPr lang="cs-CZ" dirty="0" err="1" smtClean="0"/>
              <a:t>ŽoD</a:t>
            </a:r>
            <a:r>
              <a:rPr lang="cs-CZ" dirty="0" smtClean="0"/>
              <a:t> je termín podání </a:t>
            </a:r>
            <a:r>
              <a:rPr lang="cs-CZ" dirty="0" err="1" smtClean="0"/>
              <a:t>ŽoD</a:t>
            </a:r>
            <a:r>
              <a:rPr lang="cs-CZ" dirty="0" smtClean="0"/>
              <a:t> přes PF – </a:t>
            </a:r>
            <a:r>
              <a:rPr lang="cs-CZ" b="1" dirty="0" smtClean="0"/>
              <a:t>nejpozději do 13. 8. 2018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Žádosti je možné nejprve konzultovat s MAS</a:t>
            </a:r>
          </a:p>
          <a:p>
            <a:pPr marL="514350" indent="-51435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Administrativní kontrola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s-CZ" dirty="0" smtClean="0"/>
              <a:t>Žádosti o dotaci včetně příloh prochází administrativní kontrolou MAS (tj. kontrolou obsahové správnosti), kontrolou přijatelnosti a kontrolou dalších podmínek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Administrativní kontrola – kontrola formálních náležitostí a přijatelnosti - možnost 2x vyzvat k opravě (do 5 pracovních dnů).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Informování žadatele o výsledku kontroly do 5 pracovních dní od ukončení kontroly.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Věcné hodnocení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/>
              <a:t>Hodnocení Výběrovou komisí</a:t>
            </a:r>
          </a:p>
          <a:p>
            <a:r>
              <a:rPr lang="cs-CZ" dirty="0" smtClean="0"/>
              <a:t>věcné hodnocení dle předem stanovených preferenčních kritérií </a:t>
            </a:r>
          </a:p>
          <a:p>
            <a:r>
              <a:rPr lang="cs-CZ" dirty="0" smtClean="0"/>
              <a:t>stanovení pořadí projektů ve </a:t>
            </a:r>
            <a:r>
              <a:rPr lang="cs-CZ" dirty="0" err="1" smtClean="0"/>
              <a:t>Fichi</a:t>
            </a:r>
            <a:r>
              <a:rPr lang="cs-CZ" dirty="0" smtClean="0"/>
              <a:t>,  výběr </a:t>
            </a:r>
            <a:r>
              <a:rPr lang="cs-CZ" dirty="0" err="1" smtClean="0"/>
              <a:t>ŽoD</a:t>
            </a:r>
            <a:r>
              <a:rPr lang="cs-CZ" dirty="0" smtClean="0"/>
              <a:t> dle bodového hodnocení a alokovaných finančních prostředků (max. do 20 pracovních dnů od provedení věcného hodnocení)</a:t>
            </a:r>
          </a:p>
          <a:p>
            <a:r>
              <a:rPr lang="cs-CZ" dirty="0" smtClean="0"/>
              <a:t>informování žadatele o výši přidělených bodů, vybrání či nevybrání </a:t>
            </a:r>
            <a:r>
              <a:rPr lang="cs-CZ" dirty="0" err="1" smtClean="0"/>
              <a:t>ŽoD</a:t>
            </a:r>
            <a:r>
              <a:rPr lang="cs-CZ" dirty="0" smtClean="0"/>
              <a:t> k podpoře (do 5 pracovních dnů od schválení výběru)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2003</Words>
  <Application>Microsoft Office PowerPoint</Application>
  <PresentationFormat>Předvádění na obrazovce (4:3)</PresentationFormat>
  <Paragraphs>210</Paragraphs>
  <Slides>38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Motiv sady Office</vt:lpstr>
      <vt:lpstr>Výzva č. 3 PRV MAS Vodňanská ryba, z.s.  k předkládání žádosti o podporu v rámci operace 19.2.1 Programu rozvoje venkova  na období 2014-2020 </vt:lpstr>
      <vt:lpstr>Harmonogram semináře</vt:lpstr>
      <vt:lpstr>ZPŮSOB KOMUNIKACE MAS/SZIF SE ŽADATELEM O DOTACE </vt:lpstr>
      <vt:lpstr>Základní informace</vt:lpstr>
      <vt:lpstr>Seznam vyhlášených Fichí včetně předpokládané alokace</vt:lpstr>
      <vt:lpstr>Celková alokace na 1. výzvu</vt:lpstr>
      <vt:lpstr>Postup podání Žádosti o dotaci</vt:lpstr>
      <vt:lpstr>Administrativní kontrola</vt:lpstr>
      <vt:lpstr>Věcné hodnocení projektů</vt:lpstr>
      <vt:lpstr>Předání vybraných žádostí na RO SZIF</vt:lpstr>
      <vt:lpstr>Předání vybraných žádostí na RO SZIF</vt:lpstr>
      <vt:lpstr>Zadávání zakázek</vt:lpstr>
      <vt:lpstr>Financování projektu</vt:lpstr>
      <vt:lpstr>Fiche 6 – Lesnická infrastruktura</vt:lpstr>
      <vt:lpstr>Fiche 6 – Lesnická infrastruktura</vt:lpstr>
      <vt:lpstr>Fiche 6 – Lesnická infrastruktura</vt:lpstr>
      <vt:lpstr>Fiche 6 – Lesnická infrastruktura</vt:lpstr>
      <vt:lpstr>Fiche 5 - Posílení rekreační funkce lesa</vt:lpstr>
      <vt:lpstr>Fiche 5 – Posílení rekreační funkce lesa</vt:lpstr>
      <vt:lpstr>Fiche 5 – Posílení rekreační funkce lesa</vt:lpstr>
      <vt:lpstr>Fiche 5 – Posílení rekreační funkce lesa</vt:lpstr>
      <vt:lpstr>Fiche 4 – Investice do lesnických technologií</vt:lpstr>
      <vt:lpstr>Fiche 4 – Investice do lesnických technologií</vt:lpstr>
      <vt:lpstr>Fiche 4 – Investice do lesnických technologií</vt:lpstr>
      <vt:lpstr>Fiche 4 – Investice do lesnických technologií</vt:lpstr>
      <vt:lpstr>Dotaci nelze poskytnout na:</vt:lpstr>
      <vt:lpstr>Společné podmínky</vt:lpstr>
      <vt:lpstr>Přílohy předkládané při podání ŽoD</vt:lpstr>
      <vt:lpstr>Přílohy předkládané při podání ŽoD</vt:lpstr>
      <vt:lpstr>Přílohy předkládané při podání ŽoD</vt:lpstr>
      <vt:lpstr>Snímek 31</vt:lpstr>
      <vt:lpstr>Snímek 32</vt:lpstr>
      <vt:lpstr>Snímek 33</vt:lpstr>
      <vt:lpstr>Snímek 34</vt:lpstr>
      <vt:lpstr>Snímek 35</vt:lpstr>
      <vt:lpstr>Snímek 36</vt:lpstr>
      <vt:lpstr>Důležité dokumenty</vt:lpstr>
      <vt:lpstr>Děkujeme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Výzva PRV MAS Vodňanská ryba, z.s.</dc:title>
  <dc:creator>uzivatel</dc:creator>
  <cp:lastModifiedBy>Petr</cp:lastModifiedBy>
  <cp:revision>47</cp:revision>
  <dcterms:created xsi:type="dcterms:W3CDTF">2017-08-17T12:23:56Z</dcterms:created>
  <dcterms:modified xsi:type="dcterms:W3CDTF">2018-07-25T18:45:28Z</dcterms:modified>
</cp:coreProperties>
</file>